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5" r:id="rId3"/>
    <p:sldId id="276" r:id="rId4"/>
    <p:sldId id="286" r:id="rId5"/>
    <p:sldId id="285" r:id="rId6"/>
    <p:sldId id="277" r:id="rId7"/>
    <p:sldId id="279" r:id="rId8"/>
    <p:sldId id="280" r:id="rId9"/>
    <p:sldId id="278" r:id="rId10"/>
    <p:sldId id="283" r:id="rId11"/>
    <p:sldId id="282" r:id="rId12"/>
  </p:sldIdLst>
  <p:sldSz cx="10693400" cy="7562850"/>
  <p:notesSz cx="10693400" cy="75628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De Lotto" initials="PDL" lastIdx="7" clrIdx="0">
    <p:extLst>
      <p:ext uri="{19B8F6BF-5375-455C-9EA6-DF929625EA0E}">
        <p15:presenceInfo xmlns:p15="http://schemas.microsoft.com/office/powerpoint/2012/main" userId="S::petra.delotto@uniud.it::65bfac68-4e82-47bc-a8e6-10d74e0e78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713" y="7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1-15T08:30:39.778" idx="1">
    <p:pos x="10" y="10"/>
    <p:text>Nel primo paragrafo io direi piu esplicitamente "Tutti i professori devono compilare il registro delle lezioni e il diario degli impegni. Coloro che hanno progetti di ricerca da RENDICONTARE, devono compilare ANCHE il timesheet per i progetti che si integrerà al registro e al diario GIORNALIERO (non più annuale)</p:text>
    <p:extLst>
      <p:ext uri="{C676402C-5697-4E1C-873F-D02D1690AC5C}">
        <p15:threadingInfo xmlns:p15="http://schemas.microsoft.com/office/powerpoint/2012/main" timeZoneBias="-60"/>
      </p:ext>
    </p:extLst>
  </p:cm>
  <p:cm authorId="1" dt="2024-11-15T08:33:50.864" idx="2">
    <p:pos x="6235" y="3798"/>
    <p:text>eliminerei da "evitando di perdere...." importante ma info in piu per loro</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12700">
              <a:lnSpc>
                <a:spcPts val="1100"/>
              </a:lnSpc>
            </a:pPr>
            <a:r>
              <a:rPr dirty="0"/>
              <a:t>1</a:t>
            </a:r>
            <a:fld id="{81D60167-4931-47E6-BA6A-407CBD079E47}" type="slidenum">
              <a:rPr dirty="0"/>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C00F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12700">
              <a:lnSpc>
                <a:spcPts val="1100"/>
              </a:lnSpc>
            </a:pPr>
            <a:r>
              <a:rPr dirty="0"/>
              <a:t>1</a:t>
            </a:r>
            <a:fld id="{81D60167-4931-47E6-BA6A-407CBD079E47}" type="slidenum">
              <a:rPr dirty="0"/>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72668"/>
            <a:ext cx="10692765" cy="6014085"/>
          </a:xfrm>
          <a:custGeom>
            <a:avLst/>
            <a:gdLst/>
            <a:ahLst/>
            <a:cxnLst/>
            <a:rect l="l" t="t" r="r" b="b"/>
            <a:pathLst>
              <a:path w="10692765" h="6014084">
                <a:moveTo>
                  <a:pt x="10692384" y="6013703"/>
                </a:moveTo>
                <a:lnTo>
                  <a:pt x="0" y="6013703"/>
                </a:lnTo>
                <a:lnTo>
                  <a:pt x="0" y="0"/>
                </a:lnTo>
                <a:lnTo>
                  <a:pt x="10692384" y="0"/>
                </a:lnTo>
                <a:lnTo>
                  <a:pt x="10692384" y="6013703"/>
                </a:lnTo>
                <a:close/>
              </a:path>
            </a:pathLst>
          </a:custGeom>
          <a:solidFill>
            <a:srgbClr val="1C00FF"/>
          </a:solidFill>
        </p:spPr>
        <p:txBody>
          <a:bodyPr wrap="square" lIns="0" tIns="0" rIns="0" bIns="0" rtlCol="0"/>
          <a:lstStyle/>
          <a:p>
            <a:endParaRPr/>
          </a:p>
        </p:txBody>
      </p:sp>
      <p:sp>
        <p:nvSpPr>
          <p:cNvPr id="17" name="bg object 17"/>
          <p:cNvSpPr/>
          <p:nvPr/>
        </p:nvSpPr>
        <p:spPr>
          <a:xfrm>
            <a:off x="0" y="772668"/>
            <a:ext cx="10692765" cy="6014085"/>
          </a:xfrm>
          <a:custGeom>
            <a:avLst/>
            <a:gdLst/>
            <a:ahLst/>
            <a:cxnLst/>
            <a:rect l="l" t="t" r="r" b="b"/>
            <a:pathLst>
              <a:path w="10692765" h="6014084">
                <a:moveTo>
                  <a:pt x="0" y="0"/>
                </a:moveTo>
                <a:lnTo>
                  <a:pt x="10692384" y="0"/>
                </a:lnTo>
              </a:path>
              <a:path w="10692765" h="6014084">
                <a:moveTo>
                  <a:pt x="0" y="6013703"/>
                </a:moveTo>
                <a:lnTo>
                  <a:pt x="0" y="0"/>
                </a:lnTo>
              </a:path>
            </a:pathLst>
          </a:custGeom>
          <a:ln w="10668">
            <a:solidFill>
              <a:srgbClr val="41709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100" b="1" i="0">
                <a:solidFill>
                  <a:srgbClr val="1C00FF"/>
                </a:solidFill>
                <a:latin typeface="Trebuchet MS"/>
                <a:cs typeface="Trebuchet MS"/>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7" name="Holder 7"/>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12700">
              <a:lnSpc>
                <a:spcPts val="1100"/>
              </a:lnSpc>
            </a:pPr>
            <a:r>
              <a:rPr dirty="0"/>
              <a:t>1</a:t>
            </a:r>
            <a:fld id="{81D60167-4931-47E6-BA6A-407CBD079E47}" type="slidenum">
              <a:rPr dirty="0"/>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C00F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5" name="Holder 5"/>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12700">
              <a:lnSpc>
                <a:spcPts val="1100"/>
              </a:lnSpc>
            </a:pPr>
            <a:r>
              <a:rPr dirty="0"/>
              <a:t>1</a:t>
            </a:r>
            <a:fld id="{81D60167-4931-47E6-BA6A-407CBD079E47}" type="slidenum">
              <a:rPr dirty="0"/>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4" name="Holder 4"/>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12700">
              <a:lnSpc>
                <a:spcPts val="1100"/>
              </a:lnSpc>
            </a:pPr>
            <a:r>
              <a:rPr dirty="0"/>
              <a:t>1</a:t>
            </a:r>
            <a:fld id="{81D60167-4931-47E6-BA6A-407CBD079E47}" type="slidenum">
              <a:rPr dirty="0"/>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72668"/>
            <a:ext cx="10692765" cy="949960"/>
          </a:xfrm>
          <a:custGeom>
            <a:avLst/>
            <a:gdLst/>
            <a:ahLst/>
            <a:cxnLst/>
            <a:rect l="l" t="t" r="r" b="b"/>
            <a:pathLst>
              <a:path w="10692765" h="949960">
                <a:moveTo>
                  <a:pt x="10692384" y="949451"/>
                </a:moveTo>
                <a:lnTo>
                  <a:pt x="0" y="949451"/>
                </a:lnTo>
                <a:lnTo>
                  <a:pt x="0" y="0"/>
                </a:lnTo>
                <a:lnTo>
                  <a:pt x="10692384" y="0"/>
                </a:lnTo>
                <a:lnTo>
                  <a:pt x="10692384" y="949451"/>
                </a:lnTo>
                <a:close/>
              </a:path>
            </a:pathLst>
          </a:custGeom>
          <a:solidFill>
            <a:srgbClr val="1C00FF"/>
          </a:solidFill>
        </p:spPr>
        <p:txBody>
          <a:bodyPr wrap="square" lIns="0" tIns="0" rIns="0" bIns="0" rtlCol="0"/>
          <a:lstStyle/>
          <a:p>
            <a:endParaRPr/>
          </a:p>
        </p:txBody>
      </p:sp>
      <p:sp>
        <p:nvSpPr>
          <p:cNvPr id="17" name="bg object 17"/>
          <p:cNvSpPr/>
          <p:nvPr/>
        </p:nvSpPr>
        <p:spPr>
          <a:xfrm>
            <a:off x="0" y="772668"/>
            <a:ext cx="10692765" cy="949960"/>
          </a:xfrm>
          <a:custGeom>
            <a:avLst/>
            <a:gdLst/>
            <a:ahLst/>
            <a:cxnLst/>
            <a:rect l="l" t="t" r="r" b="b"/>
            <a:pathLst>
              <a:path w="10692765" h="949960">
                <a:moveTo>
                  <a:pt x="0" y="0"/>
                </a:moveTo>
                <a:lnTo>
                  <a:pt x="10692384" y="0"/>
                </a:lnTo>
                <a:lnTo>
                  <a:pt x="10692384" y="949451"/>
                </a:lnTo>
                <a:lnTo>
                  <a:pt x="0" y="949451"/>
                </a:lnTo>
                <a:lnTo>
                  <a:pt x="0" y="0"/>
                </a:lnTo>
                <a:close/>
              </a:path>
            </a:pathLst>
          </a:custGeom>
          <a:ln w="10668">
            <a:solidFill>
              <a:srgbClr val="41709C"/>
            </a:solidFill>
          </a:ln>
        </p:spPr>
        <p:txBody>
          <a:bodyPr wrap="square" lIns="0" tIns="0" rIns="0" bIns="0" rtlCol="0"/>
          <a:lstStyle/>
          <a:p>
            <a:endParaRPr/>
          </a:p>
        </p:txBody>
      </p:sp>
      <p:pic>
        <p:nvPicPr>
          <p:cNvPr id="18" name="bg object 18"/>
          <p:cNvPicPr/>
          <p:nvPr/>
        </p:nvPicPr>
        <p:blipFill>
          <a:blip r:embed="rId7" cstate="print"/>
          <a:stretch>
            <a:fillRect/>
          </a:stretch>
        </p:blipFill>
        <p:spPr>
          <a:xfrm>
            <a:off x="279654" y="903732"/>
            <a:ext cx="1194054" cy="458724"/>
          </a:xfrm>
          <a:prstGeom prst="rect">
            <a:avLst/>
          </a:prstGeom>
        </p:spPr>
      </p:pic>
      <p:sp>
        <p:nvSpPr>
          <p:cNvPr id="19" name="bg object 19"/>
          <p:cNvSpPr/>
          <p:nvPr/>
        </p:nvSpPr>
        <p:spPr>
          <a:xfrm>
            <a:off x="1485899" y="1042416"/>
            <a:ext cx="24765" cy="93345"/>
          </a:xfrm>
          <a:custGeom>
            <a:avLst/>
            <a:gdLst/>
            <a:ahLst/>
            <a:cxnLst/>
            <a:rect l="l" t="t" r="r" b="b"/>
            <a:pathLst>
              <a:path w="24765" h="93344">
                <a:moveTo>
                  <a:pt x="24383" y="92963"/>
                </a:moveTo>
                <a:lnTo>
                  <a:pt x="0" y="92963"/>
                </a:lnTo>
                <a:lnTo>
                  <a:pt x="0" y="0"/>
                </a:lnTo>
                <a:lnTo>
                  <a:pt x="24383" y="0"/>
                </a:lnTo>
                <a:lnTo>
                  <a:pt x="24383" y="92963"/>
                </a:lnTo>
                <a:close/>
              </a:path>
            </a:pathLst>
          </a:custGeom>
          <a:solidFill>
            <a:srgbClr val="FDFDFD"/>
          </a:solidFill>
        </p:spPr>
        <p:txBody>
          <a:bodyPr wrap="square" lIns="0" tIns="0" rIns="0" bIns="0" rtlCol="0"/>
          <a:lstStyle/>
          <a:p>
            <a:endParaRPr/>
          </a:p>
        </p:txBody>
      </p:sp>
      <p:pic>
        <p:nvPicPr>
          <p:cNvPr id="20" name="bg object 20"/>
          <p:cNvPicPr/>
          <p:nvPr/>
        </p:nvPicPr>
        <p:blipFill>
          <a:blip r:embed="rId8" cstate="print"/>
          <a:stretch>
            <a:fillRect/>
          </a:stretch>
        </p:blipFill>
        <p:spPr>
          <a:xfrm>
            <a:off x="9723120" y="832104"/>
            <a:ext cx="851916" cy="893063"/>
          </a:xfrm>
          <a:prstGeom prst="rect">
            <a:avLst/>
          </a:prstGeom>
        </p:spPr>
      </p:pic>
      <p:sp>
        <p:nvSpPr>
          <p:cNvPr id="2" name="Holder 2"/>
          <p:cNvSpPr>
            <a:spLocks noGrp="1"/>
          </p:cNvSpPr>
          <p:nvPr>
            <p:ph type="title"/>
          </p:nvPr>
        </p:nvSpPr>
        <p:spPr>
          <a:xfrm>
            <a:off x="483935" y="1796245"/>
            <a:ext cx="9725528" cy="923289"/>
          </a:xfrm>
          <a:prstGeom prst="rect">
            <a:avLst/>
          </a:prstGeom>
        </p:spPr>
        <p:txBody>
          <a:bodyPr wrap="square" lIns="0" tIns="0" rIns="0" bIns="0">
            <a:spAutoFit/>
          </a:bodyPr>
          <a:lstStyle>
            <a:lvl1pPr>
              <a:defRPr sz="2100" b="1" i="0">
                <a:solidFill>
                  <a:srgbClr val="1C00FF"/>
                </a:solidFill>
                <a:latin typeface="Trebuchet MS"/>
                <a:cs typeface="Trebuchet MS"/>
              </a:defRPr>
            </a:lvl1pPr>
          </a:lstStyle>
          <a:p>
            <a:endParaRPr/>
          </a:p>
        </p:txBody>
      </p:sp>
      <p:sp>
        <p:nvSpPr>
          <p:cNvPr id="3" name="Holder 3"/>
          <p:cNvSpPr>
            <a:spLocks noGrp="1"/>
          </p:cNvSpPr>
          <p:nvPr>
            <p:ph type="body" idx="1"/>
          </p:nvPr>
        </p:nvSpPr>
        <p:spPr>
          <a:xfrm>
            <a:off x="1255014" y="3099054"/>
            <a:ext cx="7362190" cy="32537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a:xfrm>
            <a:off x="9725742" y="6439979"/>
            <a:ext cx="187325" cy="160020"/>
          </a:xfrm>
          <a:prstGeom prst="rect">
            <a:avLst/>
          </a:prstGeom>
        </p:spPr>
        <p:txBody>
          <a:bodyPr wrap="square" lIns="0" tIns="0" rIns="0" bIns="0">
            <a:spAutoFit/>
          </a:bodyPr>
          <a:lstStyle>
            <a:lvl1pPr>
              <a:defRPr sz="1050" b="0" i="0">
                <a:solidFill>
                  <a:srgbClr val="898989"/>
                </a:solidFill>
                <a:latin typeface="Calibri"/>
                <a:cs typeface="Calibri"/>
              </a:defRPr>
            </a:lvl1pPr>
          </a:lstStyle>
          <a:p>
            <a:pPr marL="12700">
              <a:lnSpc>
                <a:spcPts val="1100"/>
              </a:lnSpc>
            </a:pPr>
            <a:r>
              <a:rPr dirty="0"/>
              <a:t>1</a:t>
            </a:r>
            <a:fld id="{81D60167-4931-47E6-BA6A-407CBD079E47}" type="slidenum">
              <a:rPr dirty="0"/>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comments" Target="../comments/comment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500" y="2297473"/>
            <a:ext cx="9448800" cy="4449936"/>
          </a:xfrm>
          <a:prstGeom prst="rect">
            <a:avLst/>
          </a:prstGeom>
        </p:spPr>
        <p:txBody>
          <a:bodyPr vert="horz" wrap="square" lIns="0" tIns="17780" rIns="0" bIns="0" rtlCol="0">
            <a:spAutoFit/>
          </a:bodyPr>
          <a:lstStyle/>
          <a:p>
            <a:pPr marL="12700" algn="ctr">
              <a:lnSpc>
                <a:spcPct val="100000"/>
              </a:lnSpc>
              <a:spcBef>
                <a:spcPts val="140"/>
              </a:spcBef>
            </a:pPr>
            <a:r>
              <a:rPr lang="it-IT" sz="3600" spc="25" dirty="0"/>
              <a:t>Il</a:t>
            </a:r>
            <a:r>
              <a:rPr sz="3600" spc="-60" dirty="0"/>
              <a:t> </a:t>
            </a:r>
            <a:r>
              <a:rPr sz="3600" dirty="0"/>
              <a:t>Timesheet</a:t>
            </a:r>
            <a:r>
              <a:rPr lang="it-IT" sz="3600" dirty="0"/>
              <a:t> integrato è composto da </a:t>
            </a:r>
            <a:br>
              <a:rPr lang="it-IT" sz="3600" dirty="0"/>
            </a:br>
            <a:br>
              <a:rPr lang="it-IT" sz="3600" dirty="0"/>
            </a:br>
            <a:r>
              <a:rPr lang="it-IT" sz="3600" dirty="0"/>
              <a:t>registro lezioni </a:t>
            </a:r>
            <a:br>
              <a:rPr lang="it-IT" sz="3600" dirty="0"/>
            </a:br>
            <a:r>
              <a:rPr lang="it-IT" sz="3600" dirty="0"/>
              <a:t>+</a:t>
            </a:r>
            <a:br>
              <a:rPr lang="it-IT" sz="3600" dirty="0"/>
            </a:br>
            <a:r>
              <a:rPr lang="it-IT" sz="3600" dirty="0"/>
              <a:t>diario</a:t>
            </a:r>
            <a:br>
              <a:rPr lang="it-IT" sz="3600" dirty="0"/>
            </a:br>
            <a:r>
              <a:rPr lang="it-IT" sz="3600" dirty="0"/>
              <a:t>+</a:t>
            </a:r>
            <a:br>
              <a:rPr lang="it-IT" sz="3600" dirty="0"/>
            </a:br>
            <a:r>
              <a:rPr lang="it-IT" sz="3600" dirty="0"/>
              <a:t>attività di ricerca (progetti e altre attività di ricerca)</a:t>
            </a:r>
            <a:endParaRPr sz="3600" dirty="0"/>
          </a:p>
        </p:txBody>
      </p:sp>
      <p:grpSp>
        <p:nvGrpSpPr>
          <p:cNvPr id="4" name="object 4"/>
          <p:cNvGrpSpPr/>
          <p:nvPr/>
        </p:nvGrpSpPr>
        <p:grpSpPr>
          <a:xfrm>
            <a:off x="0" y="-12655"/>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sp>
        <p:nvSpPr>
          <p:cNvPr id="33" name="object 33"/>
          <p:cNvSpPr txBox="1"/>
          <p:nvPr/>
        </p:nvSpPr>
        <p:spPr>
          <a:xfrm>
            <a:off x="9768896" y="6439979"/>
            <a:ext cx="144780" cy="160020"/>
          </a:xfrm>
          <a:prstGeom prst="rect">
            <a:avLst/>
          </a:prstGeom>
        </p:spPr>
        <p:txBody>
          <a:bodyPr vert="horz" wrap="square" lIns="0" tIns="0" rIns="0" bIns="0" rtlCol="0">
            <a:spAutoFit/>
          </a:bodyPr>
          <a:lstStyle/>
          <a:p>
            <a:pPr marL="38100">
              <a:lnSpc>
                <a:spcPts val="1100"/>
              </a:lnSpc>
            </a:pPr>
            <a:fld id="{81D60167-4931-47E6-BA6A-407CBD079E47}" type="slidenum">
              <a:rPr sz="1050" dirty="0">
                <a:solidFill>
                  <a:srgbClr val="898989"/>
                </a:solidFill>
                <a:latin typeface="Calibri"/>
                <a:cs typeface="Calibri"/>
              </a:rPr>
              <a:t>1</a:t>
            </a:fld>
            <a:endParaRPr sz="105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824"/>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pic>
        <p:nvPicPr>
          <p:cNvPr id="31" name="object 4">
            <a:extLst>
              <a:ext uri="{FF2B5EF4-FFF2-40B4-BE49-F238E27FC236}">
                <a16:creationId xmlns:a16="http://schemas.microsoft.com/office/drawing/2014/main" id="{E650D95A-F2E0-44BA-B35F-C914067E789F}"/>
              </a:ext>
            </a:extLst>
          </p:cNvPr>
          <p:cNvPicPr/>
          <p:nvPr/>
        </p:nvPicPr>
        <p:blipFill>
          <a:blip r:embed="rId20" cstate="print"/>
          <a:stretch>
            <a:fillRect/>
          </a:stretch>
        </p:blipFill>
        <p:spPr>
          <a:xfrm>
            <a:off x="393700" y="2409825"/>
            <a:ext cx="8686799" cy="4229400"/>
          </a:xfrm>
          <a:prstGeom prst="rect">
            <a:avLst/>
          </a:prstGeom>
        </p:spPr>
      </p:pic>
      <p:sp>
        <p:nvSpPr>
          <p:cNvPr id="32" name="CasellaDiTesto 31">
            <a:extLst>
              <a:ext uri="{FF2B5EF4-FFF2-40B4-BE49-F238E27FC236}">
                <a16:creationId xmlns:a16="http://schemas.microsoft.com/office/drawing/2014/main" id="{CAF2330C-C445-4887-9605-D93A65D6D3EB}"/>
              </a:ext>
            </a:extLst>
          </p:cNvPr>
          <p:cNvSpPr txBox="1"/>
          <p:nvPr/>
        </p:nvSpPr>
        <p:spPr>
          <a:xfrm>
            <a:off x="927100" y="1892889"/>
            <a:ext cx="7924799" cy="461665"/>
          </a:xfrm>
          <a:prstGeom prst="rect">
            <a:avLst/>
          </a:prstGeom>
          <a:noFill/>
        </p:spPr>
        <p:txBody>
          <a:bodyPr wrap="square">
            <a:spAutoFit/>
          </a:bodyPr>
          <a:lstStyle/>
          <a:p>
            <a:pPr marL="12700">
              <a:lnSpc>
                <a:spcPct val="100000"/>
              </a:lnSpc>
              <a:spcBef>
                <a:spcPts val="100"/>
              </a:spcBef>
            </a:pPr>
            <a:r>
              <a:rPr lang="it-IT" sz="2400" b="1" spc="-85" dirty="0">
                <a:solidFill>
                  <a:srgbClr val="1C00FF"/>
                </a:solidFill>
                <a:uFill>
                  <a:solidFill>
                    <a:srgbClr val="1C00FF"/>
                  </a:solidFill>
                </a:uFill>
                <a:latin typeface="Trebuchet MS"/>
                <a:cs typeface="Trebuchet MS"/>
              </a:rPr>
              <a:t>Vincoli tra</a:t>
            </a:r>
            <a:r>
              <a:rPr lang="it-IT" sz="2400" b="1" spc="5" dirty="0">
                <a:solidFill>
                  <a:srgbClr val="1C00FF"/>
                </a:solidFill>
                <a:uFill>
                  <a:solidFill>
                    <a:srgbClr val="1C00FF"/>
                  </a:solidFill>
                </a:uFill>
                <a:latin typeface="Trebuchet MS"/>
                <a:cs typeface="Trebuchet MS"/>
              </a:rPr>
              <a:t> </a:t>
            </a:r>
            <a:r>
              <a:rPr lang="it-IT" sz="2400" b="1" spc="-5" dirty="0">
                <a:solidFill>
                  <a:srgbClr val="1C00FF"/>
                </a:solidFill>
                <a:uFill>
                  <a:solidFill>
                    <a:srgbClr val="1C00FF"/>
                  </a:solidFill>
                </a:uFill>
                <a:latin typeface="Trebuchet MS"/>
                <a:cs typeface="Trebuchet MS"/>
              </a:rPr>
              <a:t>registro</a:t>
            </a:r>
            <a:r>
              <a:rPr lang="it-IT" sz="2400" b="1" dirty="0">
                <a:solidFill>
                  <a:srgbClr val="1C00FF"/>
                </a:solidFill>
                <a:uFill>
                  <a:solidFill>
                    <a:srgbClr val="1C00FF"/>
                  </a:solidFill>
                </a:uFill>
                <a:latin typeface="Trebuchet MS"/>
                <a:cs typeface="Trebuchet MS"/>
              </a:rPr>
              <a:t> e</a:t>
            </a:r>
            <a:r>
              <a:rPr lang="it-IT" sz="2400" b="1" spc="-15" dirty="0">
                <a:solidFill>
                  <a:srgbClr val="1C00FF"/>
                </a:solidFill>
                <a:uFill>
                  <a:solidFill>
                    <a:srgbClr val="1C00FF"/>
                  </a:solidFill>
                </a:uFill>
                <a:latin typeface="Trebuchet MS"/>
                <a:cs typeface="Trebuchet MS"/>
              </a:rPr>
              <a:t> </a:t>
            </a:r>
            <a:r>
              <a:rPr lang="it-IT" sz="2400" b="1" dirty="0">
                <a:solidFill>
                  <a:srgbClr val="1C00FF"/>
                </a:solidFill>
                <a:uFill>
                  <a:solidFill>
                    <a:srgbClr val="1C00FF"/>
                  </a:solidFill>
                </a:uFill>
                <a:latin typeface="Trebuchet MS"/>
                <a:cs typeface="Trebuchet MS"/>
              </a:rPr>
              <a:t>diario</a:t>
            </a:r>
            <a:r>
              <a:rPr lang="it-IT" sz="2400" b="1" spc="-20" dirty="0">
                <a:solidFill>
                  <a:srgbClr val="1C00FF"/>
                </a:solidFill>
                <a:uFill>
                  <a:solidFill>
                    <a:srgbClr val="1C00FF"/>
                  </a:solidFill>
                </a:uFill>
                <a:latin typeface="Trebuchet MS"/>
                <a:cs typeface="Trebuchet MS"/>
              </a:rPr>
              <a:t> </a:t>
            </a:r>
            <a:r>
              <a:rPr lang="it-IT" sz="2400" b="1" dirty="0">
                <a:solidFill>
                  <a:srgbClr val="1C00FF"/>
                </a:solidFill>
                <a:uFill>
                  <a:solidFill>
                    <a:srgbClr val="1C00FF"/>
                  </a:solidFill>
                </a:uFill>
                <a:latin typeface="Trebuchet MS"/>
                <a:cs typeface="Trebuchet MS"/>
              </a:rPr>
              <a:t>in</a:t>
            </a:r>
            <a:r>
              <a:rPr lang="it-IT" sz="2400" b="1" spc="-10" dirty="0">
                <a:solidFill>
                  <a:srgbClr val="1C00FF"/>
                </a:solidFill>
                <a:uFill>
                  <a:solidFill>
                    <a:srgbClr val="1C00FF"/>
                  </a:solidFill>
                </a:uFill>
                <a:latin typeface="Trebuchet MS"/>
                <a:cs typeface="Trebuchet MS"/>
              </a:rPr>
              <a:t> </a:t>
            </a:r>
            <a:r>
              <a:rPr lang="it-IT" sz="2400" b="1" spc="-5" dirty="0">
                <a:solidFill>
                  <a:srgbClr val="1C00FF"/>
                </a:solidFill>
                <a:uFill>
                  <a:solidFill>
                    <a:srgbClr val="1C00FF"/>
                  </a:solidFill>
                </a:uFill>
                <a:latin typeface="Trebuchet MS"/>
                <a:cs typeface="Trebuchet MS"/>
              </a:rPr>
              <a:t>un</a:t>
            </a:r>
            <a:r>
              <a:rPr lang="it-IT" sz="2400" b="1" spc="-10" dirty="0">
                <a:solidFill>
                  <a:srgbClr val="1C00FF"/>
                </a:solidFill>
                <a:uFill>
                  <a:solidFill>
                    <a:srgbClr val="1C00FF"/>
                  </a:solidFill>
                </a:uFill>
                <a:latin typeface="Trebuchet MS"/>
                <a:cs typeface="Trebuchet MS"/>
              </a:rPr>
              <a:t> </a:t>
            </a:r>
            <a:r>
              <a:rPr lang="it-IT" sz="2400" b="1" spc="-5" dirty="0">
                <a:solidFill>
                  <a:srgbClr val="1C00FF"/>
                </a:solidFill>
                <a:uFill>
                  <a:solidFill>
                    <a:srgbClr val="1C00FF"/>
                  </a:solidFill>
                </a:uFill>
                <a:latin typeface="Trebuchet MS"/>
                <a:cs typeface="Trebuchet MS"/>
              </a:rPr>
              <a:t>anno</a:t>
            </a:r>
            <a:r>
              <a:rPr lang="it-IT" sz="2400" b="1" dirty="0">
                <a:solidFill>
                  <a:srgbClr val="1C00FF"/>
                </a:solidFill>
                <a:uFill>
                  <a:solidFill>
                    <a:srgbClr val="1C00FF"/>
                  </a:solidFill>
                </a:uFill>
                <a:latin typeface="Trebuchet MS"/>
                <a:cs typeface="Trebuchet MS"/>
              </a:rPr>
              <a:t> accademico</a:t>
            </a:r>
            <a:endParaRPr lang="it-IT" sz="2400" dirty="0">
              <a:latin typeface="Trebuchet MS"/>
              <a:cs typeface="Trebuchet MS"/>
            </a:endParaRPr>
          </a:p>
        </p:txBody>
      </p:sp>
      <p:sp>
        <p:nvSpPr>
          <p:cNvPr id="33" name="CasellaDiTesto 32">
            <a:extLst>
              <a:ext uri="{FF2B5EF4-FFF2-40B4-BE49-F238E27FC236}">
                <a16:creationId xmlns:a16="http://schemas.microsoft.com/office/drawing/2014/main" id="{A4644B6F-BDE3-4762-818E-4FD7638B0CD5}"/>
              </a:ext>
            </a:extLst>
          </p:cNvPr>
          <p:cNvSpPr txBox="1"/>
          <p:nvPr/>
        </p:nvSpPr>
        <p:spPr>
          <a:xfrm>
            <a:off x="469900" y="6835820"/>
            <a:ext cx="9753599" cy="369332"/>
          </a:xfrm>
          <a:prstGeom prst="rect">
            <a:avLst/>
          </a:prstGeom>
          <a:noFill/>
        </p:spPr>
        <p:txBody>
          <a:bodyPr wrap="square">
            <a:spAutoFit/>
          </a:bodyPr>
          <a:lstStyle/>
          <a:p>
            <a:pPr marL="12700">
              <a:lnSpc>
                <a:spcPct val="100000"/>
              </a:lnSpc>
              <a:spcBef>
                <a:spcPts val="100"/>
              </a:spcBef>
            </a:pPr>
            <a:r>
              <a:rPr lang="it-IT" b="1" spc="-85" dirty="0">
                <a:solidFill>
                  <a:srgbClr val="1C00FF"/>
                </a:solidFill>
                <a:uFill>
                  <a:solidFill>
                    <a:srgbClr val="1C00FF"/>
                  </a:solidFill>
                </a:uFill>
                <a:latin typeface="Trebuchet MS"/>
                <a:cs typeface="Trebuchet MS"/>
              </a:rPr>
              <a:t>La riapertura di registri e diari deve essere chiesta al </a:t>
            </a:r>
            <a:r>
              <a:rPr lang="it-IT" b="1" spc="-85" dirty="0">
                <a:solidFill>
                  <a:srgbClr val="FF0000"/>
                </a:solidFill>
                <a:uFill>
                  <a:solidFill>
                    <a:srgbClr val="1C00FF"/>
                  </a:solidFill>
                </a:uFill>
                <a:latin typeface="Trebuchet MS"/>
                <a:cs typeface="Trebuchet MS"/>
              </a:rPr>
              <a:t>servizio didattica </a:t>
            </a:r>
            <a:r>
              <a:rPr lang="it-IT" b="1" spc="-85" dirty="0">
                <a:solidFill>
                  <a:srgbClr val="1C00FF"/>
                </a:solidFill>
                <a:uFill>
                  <a:solidFill>
                    <a:srgbClr val="1C00FF"/>
                  </a:solidFill>
                </a:uFill>
                <a:latin typeface="Trebuchet MS"/>
                <a:cs typeface="Trebuchet MS"/>
              </a:rPr>
              <a:t>– Christian Zenarola</a:t>
            </a:r>
            <a:endParaRPr lang="it-IT" sz="1800" dirty="0">
              <a:latin typeface="Trebuchet MS"/>
              <a:cs typeface="Trebuchet MS"/>
            </a:endParaRPr>
          </a:p>
        </p:txBody>
      </p:sp>
    </p:spTree>
    <p:extLst>
      <p:ext uri="{BB962C8B-B14F-4D97-AF65-F5344CB8AC3E}">
        <p14:creationId xmlns:p14="http://schemas.microsoft.com/office/powerpoint/2010/main" val="259289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824"/>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pic>
        <p:nvPicPr>
          <p:cNvPr id="31" name="object 4">
            <a:extLst>
              <a:ext uri="{FF2B5EF4-FFF2-40B4-BE49-F238E27FC236}">
                <a16:creationId xmlns:a16="http://schemas.microsoft.com/office/drawing/2014/main" id="{A5D47AC9-BA33-48E7-97ED-3F3C25822C53}"/>
              </a:ext>
            </a:extLst>
          </p:cNvPr>
          <p:cNvPicPr/>
          <p:nvPr/>
        </p:nvPicPr>
        <p:blipFill>
          <a:blip r:embed="rId20" cstate="print"/>
          <a:stretch>
            <a:fillRect/>
          </a:stretch>
        </p:blipFill>
        <p:spPr>
          <a:xfrm>
            <a:off x="546100" y="2483780"/>
            <a:ext cx="9787501" cy="4421845"/>
          </a:xfrm>
          <a:prstGeom prst="rect">
            <a:avLst/>
          </a:prstGeom>
        </p:spPr>
      </p:pic>
      <p:sp>
        <p:nvSpPr>
          <p:cNvPr id="32" name="object 3">
            <a:extLst>
              <a:ext uri="{FF2B5EF4-FFF2-40B4-BE49-F238E27FC236}">
                <a16:creationId xmlns:a16="http://schemas.microsoft.com/office/drawing/2014/main" id="{15A81AEE-1DCF-4446-ADE3-B8336205BEE6}"/>
              </a:ext>
            </a:extLst>
          </p:cNvPr>
          <p:cNvSpPr txBox="1"/>
          <p:nvPr/>
        </p:nvSpPr>
        <p:spPr>
          <a:xfrm>
            <a:off x="1803589" y="1935166"/>
            <a:ext cx="7700518" cy="382156"/>
          </a:xfrm>
          <a:prstGeom prst="rect">
            <a:avLst/>
          </a:prstGeom>
        </p:spPr>
        <p:txBody>
          <a:bodyPr vert="horz" wrap="square" lIns="0" tIns="12700" rIns="0" bIns="0" rtlCol="0">
            <a:spAutoFit/>
          </a:bodyPr>
          <a:lstStyle/>
          <a:p>
            <a:pPr marL="12700">
              <a:lnSpc>
                <a:spcPct val="100000"/>
              </a:lnSpc>
              <a:spcBef>
                <a:spcPts val="100"/>
              </a:spcBef>
            </a:pPr>
            <a:r>
              <a:rPr lang="it-IT" sz="2400" b="1" spc="-85" dirty="0">
                <a:solidFill>
                  <a:srgbClr val="1C00FF"/>
                </a:solidFill>
                <a:uFill>
                  <a:solidFill>
                    <a:srgbClr val="1C00FF"/>
                  </a:solidFill>
                </a:uFill>
                <a:latin typeface="Trebuchet MS"/>
                <a:cs typeface="Trebuchet MS"/>
              </a:rPr>
              <a:t>Vincoli t</a:t>
            </a:r>
            <a:r>
              <a:rPr sz="2400" b="1" spc="-85" dirty="0">
                <a:solidFill>
                  <a:srgbClr val="1C00FF"/>
                </a:solidFill>
                <a:uFill>
                  <a:solidFill>
                    <a:srgbClr val="1C00FF"/>
                  </a:solidFill>
                </a:uFill>
                <a:latin typeface="Trebuchet MS"/>
                <a:cs typeface="Trebuchet MS"/>
              </a:rPr>
              <a:t>ra</a:t>
            </a:r>
            <a:r>
              <a:rPr sz="2400" b="1" spc="5" dirty="0">
                <a:solidFill>
                  <a:srgbClr val="1C00FF"/>
                </a:solidFill>
                <a:uFill>
                  <a:solidFill>
                    <a:srgbClr val="1C00FF"/>
                  </a:solidFill>
                </a:uFill>
                <a:latin typeface="Trebuchet MS"/>
                <a:cs typeface="Trebuchet MS"/>
              </a:rPr>
              <a:t> </a:t>
            </a:r>
            <a:r>
              <a:rPr sz="2400" b="1" spc="-5" dirty="0">
                <a:solidFill>
                  <a:srgbClr val="1C00FF"/>
                </a:solidFill>
                <a:uFill>
                  <a:solidFill>
                    <a:srgbClr val="1C00FF"/>
                  </a:solidFill>
                </a:uFill>
                <a:latin typeface="Trebuchet MS"/>
                <a:cs typeface="Trebuchet MS"/>
              </a:rPr>
              <a:t>registro, diario</a:t>
            </a:r>
            <a:r>
              <a:rPr sz="2400" b="1" spc="-20" dirty="0">
                <a:solidFill>
                  <a:srgbClr val="1C00FF"/>
                </a:solidFill>
                <a:uFill>
                  <a:solidFill>
                    <a:srgbClr val="1C00FF"/>
                  </a:solidFill>
                </a:uFill>
                <a:latin typeface="Trebuchet MS"/>
                <a:cs typeface="Trebuchet MS"/>
              </a:rPr>
              <a:t> </a:t>
            </a:r>
            <a:r>
              <a:rPr sz="2400" b="1" dirty="0">
                <a:solidFill>
                  <a:srgbClr val="1C00FF"/>
                </a:solidFill>
                <a:uFill>
                  <a:solidFill>
                    <a:srgbClr val="1C00FF"/>
                  </a:solidFill>
                </a:uFill>
                <a:latin typeface="Trebuchet MS"/>
                <a:cs typeface="Trebuchet MS"/>
              </a:rPr>
              <a:t>e</a:t>
            </a:r>
            <a:r>
              <a:rPr sz="2400" b="1" spc="5" dirty="0">
                <a:solidFill>
                  <a:srgbClr val="1C00FF"/>
                </a:solidFill>
                <a:uFill>
                  <a:solidFill>
                    <a:srgbClr val="1C00FF"/>
                  </a:solidFill>
                </a:uFill>
                <a:latin typeface="Trebuchet MS"/>
                <a:cs typeface="Trebuchet MS"/>
              </a:rPr>
              <a:t> </a:t>
            </a:r>
            <a:r>
              <a:rPr sz="2400" b="1" dirty="0">
                <a:solidFill>
                  <a:srgbClr val="1C00FF"/>
                </a:solidFill>
                <a:uFill>
                  <a:solidFill>
                    <a:srgbClr val="1C00FF"/>
                  </a:solidFill>
                </a:uFill>
                <a:latin typeface="Trebuchet MS"/>
                <a:cs typeface="Trebuchet MS"/>
              </a:rPr>
              <a:t>timesheet</a:t>
            </a:r>
            <a:r>
              <a:rPr sz="2400" b="1" spc="-5" dirty="0">
                <a:solidFill>
                  <a:srgbClr val="1C00FF"/>
                </a:solidFill>
                <a:uFill>
                  <a:solidFill>
                    <a:srgbClr val="1C00FF"/>
                  </a:solidFill>
                </a:uFill>
                <a:latin typeface="Trebuchet MS"/>
                <a:cs typeface="Trebuchet MS"/>
              </a:rPr>
              <a:t> </a:t>
            </a:r>
            <a:r>
              <a:rPr lang="it-IT" sz="2400" b="1" spc="-5" dirty="0">
                <a:solidFill>
                  <a:srgbClr val="1C00FF"/>
                </a:solidFill>
                <a:uFill>
                  <a:solidFill>
                    <a:srgbClr val="1C00FF"/>
                  </a:solidFill>
                </a:uFill>
                <a:latin typeface="Trebuchet MS"/>
                <a:cs typeface="Trebuchet MS"/>
              </a:rPr>
              <a:t>integrato</a:t>
            </a:r>
            <a:endParaRPr sz="2400" dirty="0">
              <a:latin typeface="Trebuchet MS"/>
              <a:cs typeface="Trebuchet MS"/>
            </a:endParaRPr>
          </a:p>
        </p:txBody>
      </p:sp>
      <p:sp>
        <p:nvSpPr>
          <p:cNvPr id="33" name="CasellaDiTesto 32">
            <a:extLst>
              <a:ext uri="{FF2B5EF4-FFF2-40B4-BE49-F238E27FC236}">
                <a16:creationId xmlns:a16="http://schemas.microsoft.com/office/drawing/2014/main" id="{F0B1F873-01A0-4FEC-897A-A2713E23C0AA}"/>
              </a:ext>
            </a:extLst>
          </p:cNvPr>
          <p:cNvSpPr txBox="1"/>
          <p:nvPr/>
        </p:nvSpPr>
        <p:spPr>
          <a:xfrm>
            <a:off x="597888" y="6838327"/>
            <a:ext cx="9753599" cy="646331"/>
          </a:xfrm>
          <a:prstGeom prst="rect">
            <a:avLst/>
          </a:prstGeom>
          <a:noFill/>
        </p:spPr>
        <p:txBody>
          <a:bodyPr wrap="square">
            <a:spAutoFit/>
          </a:bodyPr>
          <a:lstStyle/>
          <a:p>
            <a:pPr marL="12700">
              <a:lnSpc>
                <a:spcPct val="100000"/>
              </a:lnSpc>
              <a:spcBef>
                <a:spcPts val="100"/>
              </a:spcBef>
            </a:pPr>
            <a:r>
              <a:rPr lang="it-IT" b="1" spc="-85" dirty="0">
                <a:solidFill>
                  <a:srgbClr val="1C00FF"/>
                </a:solidFill>
                <a:uFill>
                  <a:solidFill>
                    <a:srgbClr val="1C00FF"/>
                  </a:solidFill>
                </a:uFill>
                <a:latin typeface="Trebuchet MS"/>
                <a:cs typeface="Trebuchet MS"/>
              </a:rPr>
              <a:t>La riapertura del </a:t>
            </a:r>
            <a:r>
              <a:rPr lang="it-IT" b="1" spc="-85" dirty="0" err="1">
                <a:solidFill>
                  <a:srgbClr val="1C00FF"/>
                </a:solidFill>
                <a:uFill>
                  <a:solidFill>
                    <a:srgbClr val="1C00FF"/>
                  </a:solidFill>
                </a:uFill>
                <a:latin typeface="Trebuchet MS"/>
                <a:cs typeface="Trebuchet MS"/>
              </a:rPr>
              <a:t>timesheet</a:t>
            </a:r>
            <a:r>
              <a:rPr lang="it-IT" b="1" spc="-85" dirty="0">
                <a:solidFill>
                  <a:srgbClr val="1C00FF"/>
                </a:solidFill>
                <a:uFill>
                  <a:solidFill>
                    <a:srgbClr val="1C00FF"/>
                  </a:solidFill>
                </a:uFill>
                <a:latin typeface="Trebuchet MS"/>
                <a:cs typeface="Trebuchet MS"/>
              </a:rPr>
              <a:t> deve essere chiesta alla persona del </a:t>
            </a:r>
            <a:r>
              <a:rPr lang="it-IT" b="1" spc="-85" dirty="0">
                <a:solidFill>
                  <a:srgbClr val="FF0000"/>
                </a:solidFill>
                <a:uFill>
                  <a:solidFill>
                    <a:srgbClr val="1C00FF"/>
                  </a:solidFill>
                </a:uFill>
                <a:latin typeface="Trebuchet MS"/>
                <a:cs typeface="Trebuchet MS"/>
              </a:rPr>
              <a:t>servizio ricerca </a:t>
            </a:r>
            <a:r>
              <a:rPr lang="it-IT" b="1" spc="-85" dirty="0">
                <a:solidFill>
                  <a:srgbClr val="1C00FF"/>
                </a:solidFill>
                <a:uFill>
                  <a:solidFill>
                    <a:srgbClr val="1C00FF"/>
                  </a:solidFill>
                </a:uFill>
                <a:latin typeface="Trebuchet MS"/>
                <a:cs typeface="Trebuchet MS"/>
              </a:rPr>
              <a:t>che segue gestione e rendicontazione del/i progetto/i</a:t>
            </a:r>
            <a:endParaRPr lang="it-IT" sz="1800" dirty="0">
              <a:latin typeface="Trebuchet MS"/>
              <a:cs typeface="Trebuchet MS"/>
            </a:endParaRPr>
          </a:p>
        </p:txBody>
      </p:sp>
    </p:spTree>
    <p:extLst>
      <p:ext uri="{BB962C8B-B14F-4D97-AF65-F5344CB8AC3E}">
        <p14:creationId xmlns:p14="http://schemas.microsoft.com/office/powerpoint/2010/main" val="171356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2181225"/>
            <a:ext cx="9448800" cy="3895938"/>
          </a:xfrm>
          <a:prstGeom prst="rect">
            <a:avLst/>
          </a:prstGeom>
        </p:spPr>
        <p:txBody>
          <a:bodyPr vert="horz" wrap="square" lIns="0" tIns="17780" rIns="0" bIns="0" rtlCol="0">
            <a:spAutoFit/>
          </a:bodyPr>
          <a:lstStyle/>
          <a:p>
            <a:pPr marL="12700" algn="l">
              <a:lnSpc>
                <a:spcPct val="100000"/>
              </a:lnSpc>
              <a:spcBef>
                <a:spcPts val="140"/>
              </a:spcBef>
            </a:pPr>
            <a:r>
              <a:rPr lang="it-IT" sz="2800" spc="25" dirty="0" err="1"/>
              <a:t>Timesheet</a:t>
            </a:r>
            <a:r>
              <a:rPr lang="it-IT" sz="2800" spc="25" dirty="0"/>
              <a:t> integrato va compilato da tutti i professori e ricercatori, in alcuni casi anche assegnisti, collaboratori e personale TA, che siano coinvolti in gruppi di ricerca per progetti da RENDICONTARE</a:t>
            </a:r>
            <a:br>
              <a:rPr lang="it-IT" sz="2800" spc="25" dirty="0"/>
            </a:br>
            <a:br>
              <a:rPr lang="it-IT" sz="2800" spc="25" dirty="0"/>
            </a:br>
            <a:r>
              <a:rPr lang="it-IT" sz="2800" spc="25" dirty="0"/>
              <a:t>Perché?</a:t>
            </a:r>
            <a:br>
              <a:rPr lang="it-IT" sz="2800" spc="25" dirty="0"/>
            </a:br>
            <a:r>
              <a:rPr lang="it-IT" sz="2800" spc="25" dirty="0"/>
              <a:t>Per rendicontare le ore del personale coinvolto nei progetti sia che queste vengano rimborsate sia che siano imputate a cofinanziamento.</a:t>
            </a:r>
            <a:endParaRPr sz="2800" dirty="0"/>
          </a:p>
        </p:txBody>
      </p:sp>
      <p:grpSp>
        <p:nvGrpSpPr>
          <p:cNvPr id="4" name="object 4"/>
          <p:cNvGrpSpPr/>
          <p:nvPr/>
        </p:nvGrpSpPr>
        <p:grpSpPr>
          <a:xfrm>
            <a:off x="0" y="-9824"/>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sp>
        <p:nvSpPr>
          <p:cNvPr id="33" name="object 33"/>
          <p:cNvSpPr txBox="1"/>
          <p:nvPr/>
        </p:nvSpPr>
        <p:spPr>
          <a:xfrm>
            <a:off x="9768896" y="6439979"/>
            <a:ext cx="144780" cy="160020"/>
          </a:xfrm>
          <a:prstGeom prst="rect">
            <a:avLst/>
          </a:prstGeom>
        </p:spPr>
        <p:txBody>
          <a:bodyPr vert="horz" wrap="square" lIns="0" tIns="0" rIns="0" bIns="0" rtlCol="0">
            <a:spAutoFit/>
          </a:bodyPr>
          <a:lstStyle/>
          <a:p>
            <a:pPr marL="38100">
              <a:lnSpc>
                <a:spcPts val="1100"/>
              </a:lnSpc>
            </a:pPr>
            <a:fld id="{81D60167-4931-47E6-BA6A-407CBD079E47}" type="slidenum">
              <a:rPr sz="1050" dirty="0">
                <a:solidFill>
                  <a:srgbClr val="898989"/>
                </a:solidFill>
                <a:latin typeface="Calibri"/>
                <a:cs typeface="Calibri"/>
              </a:rPr>
              <a:t>2</a:t>
            </a:fld>
            <a:endParaRPr sz="1050">
              <a:latin typeface="Calibri"/>
              <a:cs typeface="Calibri"/>
            </a:endParaRPr>
          </a:p>
        </p:txBody>
      </p:sp>
    </p:spTree>
    <p:extLst>
      <p:ext uri="{BB962C8B-B14F-4D97-AF65-F5344CB8AC3E}">
        <p14:creationId xmlns:p14="http://schemas.microsoft.com/office/powerpoint/2010/main" val="300947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824"/>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sp>
        <p:nvSpPr>
          <p:cNvPr id="33" name="object 33"/>
          <p:cNvSpPr txBox="1"/>
          <p:nvPr/>
        </p:nvSpPr>
        <p:spPr>
          <a:xfrm>
            <a:off x="9768896" y="6439979"/>
            <a:ext cx="144780" cy="160020"/>
          </a:xfrm>
          <a:prstGeom prst="rect">
            <a:avLst/>
          </a:prstGeom>
        </p:spPr>
        <p:txBody>
          <a:bodyPr vert="horz" wrap="square" lIns="0" tIns="0" rIns="0" bIns="0" rtlCol="0">
            <a:spAutoFit/>
          </a:bodyPr>
          <a:lstStyle/>
          <a:p>
            <a:pPr marL="38100">
              <a:lnSpc>
                <a:spcPts val="1100"/>
              </a:lnSpc>
            </a:pPr>
            <a:fld id="{81D60167-4931-47E6-BA6A-407CBD079E47}" type="slidenum">
              <a:rPr sz="1050" dirty="0">
                <a:solidFill>
                  <a:srgbClr val="898989"/>
                </a:solidFill>
                <a:latin typeface="Calibri"/>
                <a:cs typeface="Calibri"/>
              </a:rPr>
              <a:t>3</a:t>
            </a:fld>
            <a:endParaRPr sz="1050">
              <a:latin typeface="Calibri"/>
              <a:cs typeface="Calibri"/>
            </a:endParaRPr>
          </a:p>
        </p:txBody>
      </p:sp>
      <p:sp>
        <p:nvSpPr>
          <p:cNvPr id="34" name="object 2">
            <a:extLst>
              <a:ext uri="{FF2B5EF4-FFF2-40B4-BE49-F238E27FC236}">
                <a16:creationId xmlns:a16="http://schemas.microsoft.com/office/drawing/2014/main" id="{E53EE18E-728F-47BA-86C2-D8AD7CE7E4FB}"/>
              </a:ext>
            </a:extLst>
          </p:cNvPr>
          <p:cNvSpPr txBox="1">
            <a:spLocks/>
          </p:cNvSpPr>
          <p:nvPr/>
        </p:nvSpPr>
        <p:spPr>
          <a:xfrm>
            <a:off x="2875298" y="2070723"/>
            <a:ext cx="5099817" cy="287899"/>
          </a:xfrm>
          <a:prstGeom prst="rect">
            <a:avLst/>
          </a:prstGeom>
        </p:spPr>
        <p:txBody>
          <a:bodyPr vert="horz" wrap="square" lIns="0" tIns="10795" rIns="0" bIns="0" rtlCol="0">
            <a:spAutoFit/>
          </a:bodyPr>
          <a:lstStyle>
            <a:lvl1pPr>
              <a:defRPr sz="2100" b="1" i="0">
                <a:solidFill>
                  <a:srgbClr val="1C00FF"/>
                </a:solidFill>
                <a:latin typeface="Trebuchet MS"/>
                <a:ea typeface="+mj-ea"/>
                <a:cs typeface="Trebuchet MS"/>
              </a:defRPr>
            </a:lvl1pPr>
          </a:lstStyle>
          <a:p>
            <a:pPr marL="12700" marR="5080">
              <a:lnSpc>
                <a:spcPct val="100499"/>
              </a:lnSpc>
              <a:spcBef>
                <a:spcPts val="85"/>
              </a:spcBef>
            </a:pPr>
            <a:r>
              <a:rPr lang="it-IT" sz="1800" kern="0" spc="-5" dirty="0"/>
              <a:t>ATTENZIONE NELLA COMPILAZIONE DEL DIARIO</a:t>
            </a:r>
          </a:p>
        </p:txBody>
      </p:sp>
      <p:sp>
        <p:nvSpPr>
          <p:cNvPr id="41" name="object 9">
            <a:extLst>
              <a:ext uri="{FF2B5EF4-FFF2-40B4-BE49-F238E27FC236}">
                <a16:creationId xmlns:a16="http://schemas.microsoft.com/office/drawing/2014/main" id="{1920A10A-0803-4C3D-9D6D-6030DDC3B481}"/>
              </a:ext>
            </a:extLst>
          </p:cNvPr>
          <p:cNvSpPr txBox="1"/>
          <p:nvPr/>
        </p:nvSpPr>
        <p:spPr>
          <a:xfrm>
            <a:off x="2361583" y="4417231"/>
            <a:ext cx="513715" cy="226695"/>
          </a:xfrm>
          <a:prstGeom prst="rect">
            <a:avLst/>
          </a:prstGeom>
        </p:spPr>
        <p:txBody>
          <a:bodyPr vert="horz" wrap="square" lIns="0" tIns="15240" rIns="0" bIns="0" rtlCol="0">
            <a:spAutoFit/>
          </a:bodyPr>
          <a:lstStyle/>
          <a:p>
            <a:pPr marL="12700">
              <a:lnSpc>
                <a:spcPct val="100000"/>
              </a:lnSpc>
              <a:spcBef>
                <a:spcPts val="120"/>
              </a:spcBef>
            </a:pPr>
            <a:r>
              <a:rPr sz="1300" spc="5" dirty="0">
                <a:solidFill>
                  <a:srgbClr val="FFFFFF"/>
                </a:solidFill>
                <a:latin typeface="Calibri"/>
                <a:cs typeface="Calibri"/>
              </a:rPr>
              <a:t>DIARIO</a:t>
            </a:r>
            <a:endParaRPr sz="1300">
              <a:latin typeface="Calibri"/>
              <a:cs typeface="Calibri"/>
            </a:endParaRPr>
          </a:p>
        </p:txBody>
      </p:sp>
      <p:sp>
        <p:nvSpPr>
          <p:cNvPr id="46" name="object 14">
            <a:extLst>
              <a:ext uri="{FF2B5EF4-FFF2-40B4-BE49-F238E27FC236}">
                <a16:creationId xmlns:a16="http://schemas.microsoft.com/office/drawing/2014/main" id="{891A95A8-AC3F-4D3D-A0DD-EFE6199AAF40}"/>
              </a:ext>
            </a:extLst>
          </p:cNvPr>
          <p:cNvSpPr txBox="1"/>
          <p:nvPr/>
        </p:nvSpPr>
        <p:spPr>
          <a:xfrm>
            <a:off x="3830726" y="4697648"/>
            <a:ext cx="947419" cy="409575"/>
          </a:xfrm>
          <a:prstGeom prst="rect">
            <a:avLst/>
          </a:prstGeom>
        </p:spPr>
        <p:txBody>
          <a:bodyPr vert="horz" wrap="square" lIns="0" tIns="33655" rIns="0" bIns="0" rtlCol="0">
            <a:spAutoFit/>
          </a:bodyPr>
          <a:lstStyle/>
          <a:p>
            <a:pPr marL="200025" marR="5080" indent="-187960">
              <a:lnSpc>
                <a:spcPts val="1440"/>
              </a:lnSpc>
              <a:spcBef>
                <a:spcPts val="265"/>
              </a:spcBef>
            </a:pPr>
            <a:r>
              <a:rPr sz="1300" spc="15" dirty="0">
                <a:solidFill>
                  <a:srgbClr val="FFFFFF"/>
                </a:solidFill>
                <a:latin typeface="Calibri"/>
                <a:cs typeface="Calibri"/>
              </a:rPr>
              <a:t>C</a:t>
            </a:r>
            <a:r>
              <a:rPr sz="1300" dirty="0">
                <a:solidFill>
                  <a:srgbClr val="FFFFFF"/>
                </a:solidFill>
                <a:latin typeface="Calibri"/>
                <a:cs typeface="Calibri"/>
              </a:rPr>
              <a:t>o</a:t>
            </a:r>
            <a:r>
              <a:rPr sz="1300" spc="15" dirty="0">
                <a:solidFill>
                  <a:srgbClr val="FFFFFF"/>
                </a:solidFill>
                <a:latin typeface="Calibri"/>
                <a:cs typeface="Calibri"/>
              </a:rPr>
              <a:t>mp</a:t>
            </a:r>
            <a:r>
              <a:rPr sz="1300" spc="5" dirty="0">
                <a:solidFill>
                  <a:srgbClr val="FFFFFF"/>
                </a:solidFill>
                <a:latin typeface="Calibri"/>
                <a:cs typeface="Calibri"/>
              </a:rPr>
              <a:t>ila</a:t>
            </a:r>
            <a:r>
              <a:rPr sz="1300" spc="-5" dirty="0">
                <a:solidFill>
                  <a:srgbClr val="FFFFFF"/>
                </a:solidFill>
                <a:latin typeface="Calibri"/>
                <a:cs typeface="Calibri"/>
              </a:rPr>
              <a:t>z</a:t>
            </a:r>
            <a:r>
              <a:rPr sz="1300" dirty="0">
                <a:solidFill>
                  <a:srgbClr val="FFFFFF"/>
                </a:solidFill>
                <a:latin typeface="Calibri"/>
                <a:cs typeface="Calibri"/>
              </a:rPr>
              <a:t>io</a:t>
            </a:r>
            <a:r>
              <a:rPr sz="1300" spc="15" dirty="0">
                <a:solidFill>
                  <a:srgbClr val="FFFFFF"/>
                </a:solidFill>
                <a:latin typeface="Calibri"/>
                <a:cs typeface="Calibri"/>
              </a:rPr>
              <a:t>n</a:t>
            </a:r>
            <a:r>
              <a:rPr sz="1300" spc="5" dirty="0">
                <a:solidFill>
                  <a:srgbClr val="FFFFFF"/>
                </a:solidFill>
                <a:latin typeface="Calibri"/>
                <a:cs typeface="Calibri"/>
              </a:rPr>
              <a:t>e  annuale</a:t>
            </a:r>
            <a:endParaRPr sz="1300" dirty="0">
              <a:latin typeface="Calibri"/>
              <a:cs typeface="Calibri"/>
            </a:endParaRPr>
          </a:p>
        </p:txBody>
      </p:sp>
      <p:sp>
        <p:nvSpPr>
          <p:cNvPr id="51" name="object 19">
            <a:extLst>
              <a:ext uri="{FF2B5EF4-FFF2-40B4-BE49-F238E27FC236}">
                <a16:creationId xmlns:a16="http://schemas.microsoft.com/office/drawing/2014/main" id="{B4387242-458F-49F4-A9CB-905479C7DFB9}"/>
              </a:ext>
            </a:extLst>
          </p:cNvPr>
          <p:cNvSpPr txBox="1"/>
          <p:nvPr/>
        </p:nvSpPr>
        <p:spPr>
          <a:xfrm>
            <a:off x="3877956" y="4212443"/>
            <a:ext cx="947419" cy="409575"/>
          </a:xfrm>
          <a:prstGeom prst="rect">
            <a:avLst/>
          </a:prstGeom>
        </p:spPr>
        <p:txBody>
          <a:bodyPr vert="horz" wrap="square" lIns="0" tIns="33655" rIns="0" bIns="0" rtlCol="0">
            <a:spAutoFit/>
          </a:bodyPr>
          <a:lstStyle/>
          <a:p>
            <a:pPr marL="109855" marR="5080" indent="-97790">
              <a:lnSpc>
                <a:spcPts val="1440"/>
              </a:lnSpc>
              <a:spcBef>
                <a:spcPts val="265"/>
              </a:spcBef>
            </a:pPr>
            <a:r>
              <a:rPr sz="1300" spc="15" dirty="0">
                <a:solidFill>
                  <a:srgbClr val="FFFFFF"/>
                </a:solidFill>
                <a:latin typeface="Calibri"/>
                <a:cs typeface="Calibri"/>
              </a:rPr>
              <a:t>C</a:t>
            </a:r>
            <a:r>
              <a:rPr sz="1300" dirty="0">
                <a:solidFill>
                  <a:srgbClr val="FFFFFF"/>
                </a:solidFill>
                <a:latin typeface="Calibri"/>
                <a:cs typeface="Calibri"/>
              </a:rPr>
              <a:t>o</a:t>
            </a:r>
            <a:r>
              <a:rPr sz="1300" spc="15" dirty="0">
                <a:solidFill>
                  <a:srgbClr val="FFFFFF"/>
                </a:solidFill>
                <a:latin typeface="Calibri"/>
                <a:cs typeface="Calibri"/>
              </a:rPr>
              <a:t>mp</a:t>
            </a:r>
            <a:r>
              <a:rPr sz="1300" spc="5" dirty="0">
                <a:solidFill>
                  <a:srgbClr val="FFFFFF"/>
                </a:solidFill>
                <a:latin typeface="Calibri"/>
                <a:cs typeface="Calibri"/>
              </a:rPr>
              <a:t>ila</a:t>
            </a:r>
            <a:r>
              <a:rPr sz="1300" spc="-5" dirty="0">
                <a:solidFill>
                  <a:srgbClr val="FFFFFF"/>
                </a:solidFill>
                <a:latin typeface="Calibri"/>
                <a:cs typeface="Calibri"/>
              </a:rPr>
              <a:t>z</a:t>
            </a:r>
            <a:r>
              <a:rPr sz="1300" dirty="0">
                <a:solidFill>
                  <a:srgbClr val="FFFFFF"/>
                </a:solidFill>
                <a:latin typeface="Calibri"/>
                <a:cs typeface="Calibri"/>
              </a:rPr>
              <a:t>io</a:t>
            </a:r>
            <a:r>
              <a:rPr sz="1300" spc="15" dirty="0">
                <a:solidFill>
                  <a:srgbClr val="FFFFFF"/>
                </a:solidFill>
                <a:latin typeface="Calibri"/>
                <a:cs typeface="Calibri"/>
              </a:rPr>
              <a:t>n</a:t>
            </a:r>
            <a:r>
              <a:rPr sz="1300" spc="5" dirty="0">
                <a:solidFill>
                  <a:srgbClr val="FFFFFF"/>
                </a:solidFill>
                <a:latin typeface="Calibri"/>
                <a:cs typeface="Calibri"/>
              </a:rPr>
              <a:t>e  </a:t>
            </a:r>
            <a:r>
              <a:rPr sz="1300" dirty="0">
                <a:solidFill>
                  <a:srgbClr val="FFFFFF"/>
                </a:solidFill>
                <a:latin typeface="Calibri"/>
                <a:cs typeface="Calibri"/>
              </a:rPr>
              <a:t>giornaliera</a:t>
            </a:r>
            <a:endParaRPr sz="1300" dirty="0">
              <a:latin typeface="Calibri"/>
              <a:cs typeface="Calibri"/>
            </a:endParaRPr>
          </a:p>
        </p:txBody>
      </p:sp>
      <p:sp>
        <p:nvSpPr>
          <p:cNvPr id="56" name="object 24">
            <a:extLst>
              <a:ext uri="{FF2B5EF4-FFF2-40B4-BE49-F238E27FC236}">
                <a16:creationId xmlns:a16="http://schemas.microsoft.com/office/drawing/2014/main" id="{3BEE280B-F221-4A68-AE17-6290B28E1355}"/>
              </a:ext>
            </a:extLst>
          </p:cNvPr>
          <p:cNvSpPr txBox="1"/>
          <p:nvPr/>
        </p:nvSpPr>
        <p:spPr>
          <a:xfrm>
            <a:off x="2256398" y="3230079"/>
            <a:ext cx="704850" cy="215444"/>
          </a:xfrm>
          <a:prstGeom prst="rect">
            <a:avLst/>
          </a:prstGeom>
        </p:spPr>
        <p:txBody>
          <a:bodyPr vert="horz" wrap="square" lIns="0" tIns="15240" rIns="0" bIns="0" rtlCol="0">
            <a:spAutoFit/>
          </a:bodyPr>
          <a:lstStyle/>
          <a:p>
            <a:pPr marL="12700">
              <a:lnSpc>
                <a:spcPct val="100000"/>
              </a:lnSpc>
              <a:spcBef>
                <a:spcPts val="120"/>
              </a:spcBef>
            </a:pPr>
            <a:r>
              <a:rPr sz="1300" spc="15" dirty="0">
                <a:solidFill>
                  <a:srgbClr val="FFFFFF"/>
                </a:solidFill>
                <a:latin typeface="Calibri"/>
                <a:cs typeface="Calibri"/>
              </a:rPr>
              <a:t>R</a:t>
            </a:r>
            <a:r>
              <a:rPr sz="1300" spc="-5" dirty="0">
                <a:solidFill>
                  <a:srgbClr val="FFFFFF"/>
                </a:solidFill>
                <a:latin typeface="Calibri"/>
                <a:cs typeface="Calibri"/>
              </a:rPr>
              <a:t>E</a:t>
            </a:r>
            <a:r>
              <a:rPr sz="1300" spc="15" dirty="0">
                <a:solidFill>
                  <a:srgbClr val="FFFFFF"/>
                </a:solidFill>
                <a:latin typeface="Calibri"/>
                <a:cs typeface="Calibri"/>
              </a:rPr>
              <a:t>I</a:t>
            </a:r>
            <a:r>
              <a:rPr sz="1300" spc="-10" dirty="0">
                <a:solidFill>
                  <a:srgbClr val="FFFFFF"/>
                </a:solidFill>
                <a:latin typeface="Calibri"/>
                <a:cs typeface="Calibri"/>
              </a:rPr>
              <a:t>S</a:t>
            </a:r>
            <a:r>
              <a:rPr sz="1300" spc="5" dirty="0">
                <a:solidFill>
                  <a:srgbClr val="FFFFFF"/>
                </a:solidFill>
                <a:latin typeface="Calibri"/>
                <a:cs typeface="Calibri"/>
              </a:rPr>
              <a:t>TR</a:t>
            </a:r>
            <a:r>
              <a:rPr sz="1300" spc="10" dirty="0">
                <a:solidFill>
                  <a:srgbClr val="FFFFFF"/>
                </a:solidFill>
                <a:latin typeface="Calibri"/>
                <a:cs typeface="Calibri"/>
              </a:rPr>
              <a:t>O</a:t>
            </a:r>
            <a:endParaRPr sz="1300" dirty="0">
              <a:latin typeface="Calibri"/>
              <a:cs typeface="Calibri"/>
            </a:endParaRPr>
          </a:p>
        </p:txBody>
      </p:sp>
      <p:sp>
        <p:nvSpPr>
          <p:cNvPr id="61" name="object 29">
            <a:extLst>
              <a:ext uri="{FF2B5EF4-FFF2-40B4-BE49-F238E27FC236}">
                <a16:creationId xmlns:a16="http://schemas.microsoft.com/office/drawing/2014/main" id="{728E10AB-9EA8-4CF3-B6F5-3E28D1020CF7}"/>
              </a:ext>
            </a:extLst>
          </p:cNvPr>
          <p:cNvSpPr txBox="1"/>
          <p:nvPr/>
        </p:nvSpPr>
        <p:spPr>
          <a:xfrm>
            <a:off x="3830726" y="3147733"/>
            <a:ext cx="947419" cy="409575"/>
          </a:xfrm>
          <a:prstGeom prst="rect">
            <a:avLst/>
          </a:prstGeom>
        </p:spPr>
        <p:txBody>
          <a:bodyPr vert="horz" wrap="square" lIns="0" tIns="33655" rIns="0" bIns="0" rtlCol="0">
            <a:spAutoFit/>
          </a:bodyPr>
          <a:lstStyle/>
          <a:p>
            <a:pPr marL="109855" marR="5080" indent="-97790">
              <a:lnSpc>
                <a:spcPts val="1440"/>
              </a:lnSpc>
              <a:spcBef>
                <a:spcPts val="265"/>
              </a:spcBef>
            </a:pPr>
            <a:r>
              <a:rPr sz="1300" spc="15" dirty="0">
                <a:solidFill>
                  <a:srgbClr val="FFFFFF"/>
                </a:solidFill>
                <a:latin typeface="Calibri"/>
                <a:cs typeface="Calibri"/>
              </a:rPr>
              <a:t>C</a:t>
            </a:r>
            <a:r>
              <a:rPr sz="1300" dirty="0">
                <a:solidFill>
                  <a:srgbClr val="FFFFFF"/>
                </a:solidFill>
                <a:latin typeface="Calibri"/>
                <a:cs typeface="Calibri"/>
              </a:rPr>
              <a:t>o</a:t>
            </a:r>
            <a:r>
              <a:rPr sz="1300" spc="15" dirty="0">
                <a:solidFill>
                  <a:srgbClr val="FFFFFF"/>
                </a:solidFill>
                <a:latin typeface="Calibri"/>
                <a:cs typeface="Calibri"/>
              </a:rPr>
              <a:t>mp</a:t>
            </a:r>
            <a:r>
              <a:rPr sz="1300" spc="5" dirty="0">
                <a:solidFill>
                  <a:srgbClr val="FFFFFF"/>
                </a:solidFill>
                <a:latin typeface="Calibri"/>
                <a:cs typeface="Calibri"/>
              </a:rPr>
              <a:t>ila</a:t>
            </a:r>
            <a:r>
              <a:rPr sz="1300" spc="-5" dirty="0">
                <a:solidFill>
                  <a:srgbClr val="FFFFFF"/>
                </a:solidFill>
                <a:latin typeface="Calibri"/>
                <a:cs typeface="Calibri"/>
              </a:rPr>
              <a:t>z</a:t>
            </a:r>
            <a:r>
              <a:rPr sz="1300" dirty="0">
                <a:solidFill>
                  <a:srgbClr val="FFFFFF"/>
                </a:solidFill>
                <a:latin typeface="Calibri"/>
                <a:cs typeface="Calibri"/>
              </a:rPr>
              <a:t>io</a:t>
            </a:r>
            <a:r>
              <a:rPr sz="1300" spc="15" dirty="0">
                <a:solidFill>
                  <a:srgbClr val="FFFFFF"/>
                </a:solidFill>
                <a:latin typeface="Calibri"/>
                <a:cs typeface="Calibri"/>
              </a:rPr>
              <a:t>n</a:t>
            </a:r>
            <a:r>
              <a:rPr sz="1300" spc="5" dirty="0">
                <a:solidFill>
                  <a:srgbClr val="FFFFFF"/>
                </a:solidFill>
                <a:latin typeface="Calibri"/>
                <a:cs typeface="Calibri"/>
              </a:rPr>
              <a:t>e  </a:t>
            </a:r>
            <a:r>
              <a:rPr sz="1300" dirty="0">
                <a:solidFill>
                  <a:srgbClr val="FFFFFF"/>
                </a:solidFill>
                <a:latin typeface="Calibri"/>
                <a:cs typeface="Calibri"/>
              </a:rPr>
              <a:t>giornaliera</a:t>
            </a:r>
            <a:endParaRPr sz="1300">
              <a:latin typeface="Calibri"/>
              <a:cs typeface="Calibri"/>
            </a:endParaRPr>
          </a:p>
        </p:txBody>
      </p:sp>
      <p:sp>
        <p:nvSpPr>
          <p:cNvPr id="70" name="object 38">
            <a:extLst>
              <a:ext uri="{FF2B5EF4-FFF2-40B4-BE49-F238E27FC236}">
                <a16:creationId xmlns:a16="http://schemas.microsoft.com/office/drawing/2014/main" id="{63AEEC79-6FA9-416B-9C2B-CD35B5F78024}"/>
              </a:ext>
            </a:extLst>
          </p:cNvPr>
          <p:cNvSpPr txBox="1"/>
          <p:nvPr/>
        </p:nvSpPr>
        <p:spPr>
          <a:xfrm>
            <a:off x="7649862" y="4603206"/>
            <a:ext cx="513715" cy="226695"/>
          </a:xfrm>
          <a:prstGeom prst="rect">
            <a:avLst/>
          </a:prstGeom>
        </p:spPr>
        <p:txBody>
          <a:bodyPr vert="horz" wrap="square" lIns="0" tIns="15240" rIns="0" bIns="0" rtlCol="0">
            <a:spAutoFit/>
          </a:bodyPr>
          <a:lstStyle/>
          <a:p>
            <a:pPr marL="12700">
              <a:lnSpc>
                <a:spcPct val="100000"/>
              </a:lnSpc>
              <a:spcBef>
                <a:spcPts val="120"/>
              </a:spcBef>
            </a:pPr>
            <a:r>
              <a:rPr sz="1300" spc="5" dirty="0">
                <a:solidFill>
                  <a:srgbClr val="FFFFFF"/>
                </a:solidFill>
                <a:latin typeface="Calibri"/>
                <a:cs typeface="Calibri"/>
              </a:rPr>
              <a:t>DIARIO</a:t>
            </a:r>
            <a:endParaRPr sz="1300">
              <a:latin typeface="Calibri"/>
              <a:cs typeface="Calibri"/>
            </a:endParaRPr>
          </a:p>
        </p:txBody>
      </p:sp>
      <p:sp>
        <p:nvSpPr>
          <p:cNvPr id="79" name="object 47">
            <a:extLst>
              <a:ext uri="{FF2B5EF4-FFF2-40B4-BE49-F238E27FC236}">
                <a16:creationId xmlns:a16="http://schemas.microsoft.com/office/drawing/2014/main" id="{5B322189-2BBC-4A7F-8DFE-B9D1F8690A4E}"/>
              </a:ext>
            </a:extLst>
          </p:cNvPr>
          <p:cNvSpPr txBox="1"/>
          <p:nvPr/>
        </p:nvSpPr>
        <p:spPr>
          <a:xfrm>
            <a:off x="7553834" y="3281894"/>
            <a:ext cx="704850" cy="226695"/>
          </a:xfrm>
          <a:prstGeom prst="rect">
            <a:avLst/>
          </a:prstGeom>
        </p:spPr>
        <p:txBody>
          <a:bodyPr vert="horz" wrap="square" lIns="0" tIns="15240" rIns="0" bIns="0" rtlCol="0">
            <a:spAutoFit/>
          </a:bodyPr>
          <a:lstStyle/>
          <a:p>
            <a:pPr marL="12700">
              <a:lnSpc>
                <a:spcPct val="100000"/>
              </a:lnSpc>
              <a:spcBef>
                <a:spcPts val="120"/>
              </a:spcBef>
            </a:pPr>
            <a:r>
              <a:rPr sz="1300" spc="15" dirty="0">
                <a:solidFill>
                  <a:srgbClr val="FFFFFF"/>
                </a:solidFill>
                <a:latin typeface="Calibri"/>
                <a:cs typeface="Calibri"/>
              </a:rPr>
              <a:t>R</a:t>
            </a:r>
            <a:r>
              <a:rPr sz="1300" spc="-5" dirty="0">
                <a:solidFill>
                  <a:srgbClr val="FFFFFF"/>
                </a:solidFill>
                <a:latin typeface="Calibri"/>
                <a:cs typeface="Calibri"/>
              </a:rPr>
              <a:t>EG</a:t>
            </a:r>
            <a:r>
              <a:rPr sz="1300" spc="15" dirty="0">
                <a:solidFill>
                  <a:srgbClr val="FFFFFF"/>
                </a:solidFill>
                <a:latin typeface="Calibri"/>
                <a:cs typeface="Calibri"/>
              </a:rPr>
              <a:t>I</a:t>
            </a:r>
            <a:r>
              <a:rPr sz="1300" spc="-10" dirty="0">
                <a:solidFill>
                  <a:srgbClr val="FFFFFF"/>
                </a:solidFill>
                <a:latin typeface="Calibri"/>
                <a:cs typeface="Calibri"/>
              </a:rPr>
              <a:t>S</a:t>
            </a:r>
            <a:r>
              <a:rPr sz="1300" spc="5" dirty="0">
                <a:solidFill>
                  <a:srgbClr val="FFFFFF"/>
                </a:solidFill>
                <a:latin typeface="Calibri"/>
                <a:cs typeface="Calibri"/>
              </a:rPr>
              <a:t>TR</a:t>
            </a:r>
            <a:r>
              <a:rPr sz="1300" spc="10" dirty="0">
                <a:solidFill>
                  <a:srgbClr val="FFFFFF"/>
                </a:solidFill>
                <a:latin typeface="Calibri"/>
                <a:cs typeface="Calibri"/>
              </a:rPr>
              <a:t>O</a:t>
            </a:r>
            <a:endParaRPr sz="1300">
              <a:latin typeface="Calibri"/>
              <a:cs typeface="Calibri"/>
            </a:endParaRPr>
          </a:p>
        </p:txBody>
      </p:sp>
      <p:sp>
        <p:nvSpPr>
          <p:cNvPr id="84" name="object 52">
            <a:extLst>
              <a:ext uri="{FF2B5EF4-FFF2-40B4-BE49-F238E27FC236}">
                <a16:creationId xmlns:a16="http://schemas.microsoft.com/office/drawing/2014/main" id="{481C1A25-6B7D-4A27-A4F5-FFCDA28C684F}"/>
              </a:ext>
            </a:extLst>
          </p:cNvPr>
          <p:cNvSpPr txBox="1"/>
          <p:nvPr/>
        </p:nvSpPr>
        <p:spPr>
          <a:xfrm>
            <a:off x="9100648" y="3190461"/>
            <a:ext cx="947419" cy="409575"/>
          </a:xfrm>
          <a:prstGeom prst="rect">
            <a:avLst/>
          </a:prstGeom>
        </p:spPr>
        <p:txBody>
          <a:bodyPr vert="horz" wrap="square" lIns="0" tIns="33655" rIns="0" bIns="0" rtlCol="0">
            <a:spAutoFit/>
          </a:bodyPr>
          <a:lstStyle/>
          <a:p>
            <a:pPr marL="109855" marR="5080" indent="-97790">
              <a:lnSpc>
                <a:spcPts val="1440"/>
              </a:lnSpc>
              <a:spcBef>
                <a:spcPts val="265"/>
              </a:spcBef>
            </a:pPr>
            <a:r>
              <a:rPr sz="1300" spc="15" dirty="0">
                <a:solidFill>
                  <a:srgbClr val="FFFFFF"/>
                </a:solidFill>
                <a:latin typeface="Calibri"/>
                <a:cs typeface="Calibri"/>
              </a:rPr>
              <a:t>C</a:t>
            </a:r>
            <a:r>
              <a:rPr sz="1300" dirty="0">
                <a:solidFill>
                  <a:srgbClr val="FFFFFF"/>
                </a:solidFill>
                <a:latin typeface="Calibri"/>
                <a:cs typeface="Calibri"/>
              </a:rPr>
              <a:t>o</a:t>
            </a:r>
            <a:r>
              <a:rPr sz="1300" spc="15" dirty="0">
                <a:solidFill>
                  <a:srgbClr val="FFFFFF"/>
                </a:solidFill>
                <a:latin typeface="Calibri"/>
                <a:cs typeface="Calibri"/>
              </a:rPr>
              <a:t>mp</a:t>
            </a:r>
            <a:r>
              <a:rPr sz="1300" spc="5" dirty="0">
                <a:solidFill>
                  <a:srgbClr val="FFFFFF"/>
                </a:solidFill>
                <a:latin typeface="Calibri"/>
                <a:cs typeface="Calibri"/>
              </a:rPr>
              <a:t>ila</a:t>
            </a:r>
            <a:r>
              <a:rPr sz="1300" spc="-5" dirty="0">
                <a:solidFill>
                  <a:srgbClr val="FFFFFF"/>
                </a:solidFill>
                <a:latin typeface="Calibri"/>
                <a:cs typeface="Calibri"/>
              </a:rPr>
              <a:t>z</a:t>
            </a:r>
            <a:r>
              <a:rPr sz="1300" dirty="0">
                <a:solidFill>
                  <a:srgbClr val="FFFFFF"/>
                </a:solidFill>
                <a:latin typeface="Calibri"/>
                <a:cs typeface="Calibri"/>
              </a:rPr>
              <a:t>io</a:t>
            </a:r>
            <a:r>
              <a:rPr sz="1300" spc="15" dirty="0">
                <a:solidFill>
                  <a:srgbClr val="FFFFFF"/>
                </a:solidFill>
                <a:latin typeface="Calibri"/>
                <a:cs typeface="Calibri"/>
              </a:rPr>
              <a:t>n</a:t>
            </a:r>
            <a:r>
              <a:rPr sz="1300" spc="5" dirty="0">
                <a:solidFill>
                  <a:srgbClr val="FFFFFF"/>
                </a:solidFill>
                <a:latin typeface="Calibri"/>
                <a:cs typeface="Calibri"/>
              </a:rPr>
              <a:t>e  </a:t>
            </a:r>
            <a:r>
              <a:rPr sz="1300" dirty="0">
                <a:solidFill>
                  <a:srgbClr val="FFFFFF"/>
                </a:solidFill>
                <a:latin typeface="Calibri"/>
                <a:cs typeface="Calibri"/>
              </a:rPr>
              <a:t>giornaliera</a:t>
            </a:r>
            <a:endParaRPr sz="1300">
              <a:latin typeface="Calibri"/>
              <a:cs typeface="Calibri"/>
            </a:endParaRPr>
          </a:p>
        </p:txBody>
      </p:sp>
      <p:sp>
        <p:nvSpPr>
          <p:cNvPr id="87" name="object 2">
            <a:extLst>
              <a:ext uri="{FF2B5EF4-FFF2-40B4-BE49-F238E27FC236}">
                <a16:creationId xmlns:a16="http://schemas.microsoft.com/office/drawing/2014/main" id="{42D14BF4-571C-4D54-9A7F-AC2A6EDCADD2}"/>
              </a:ext>
            </a:extLst>
          </p:cNvPr>
          <p:cNvSpPr txBox="1">
            <a:spLocks/>
          </p:cNvSpPr>
          <p:nvPr/>
        </p:nvSpPr>
        <p:spPr>
          <a:xfrm>
            <a:off x="624469" y="2750340"/>
            <a:ext cx="4722231" cy="1118896"/>
          </a:xfrm>
          <a:prstGeom prst="rect">
            <a:avLst/>
          </a:prstGeom>
        </p:spPr>
        <p:txBody>
          <a:bodyPr vert="horz" wrap="square" lIns="0" tIns="10795" rIns="0" bIns="0" rtlCol="0">
            <a:spAutoFit/>
          </a:bodyPr>
          <a:lstStyle>
            <a:lvl1pPr>
              <a:defRPr sz="2100" b="1" i="0">
                <a:solidFill>
                  <a:srgbClr val="1C00FF"/>
                </a:solidFill>
                <a:latin typeface="Trebuchet MS"/>
                <a:ea typeface="+mj-ea"/>
                <a:cs typeface="Trebuchet MS"/>
              </a:defRPr>
            </a:lvl1pPr>
          </a:lstStyle>
          <a:p>
            <a:pPr marL="12700" marR="5080">
              <a:lnSpc>
                <a:spcPct val="100499"/>
              </a:lnSpc>
              <a:spcBef>
                <a:spcPts val="85"/>
              </a:spcBef>
            </a:pPr>
            <a:r>
              <a:rPr lang="it-IT" sz="1800" kern="0" spc="-5" dirty="0"/>
              <a:t>Chi  </a:t>
            </a:r>
            <a:r>
              <a:rPr lang="it-IT" sz="1800" u="sng" kern="0" spc="-5" dirty="0"/>
              <a:t>NON ha progetti </a:t>
            </a:r>
            <a:r>
              <a:rPr lang="it-IT" sz="1800" kern="0" spc="-5" dirty="0"/>
              <a:t>di ricerca da rendicontare </a:t>
            </a:r>
            <a:r>
              <a:rPr lang="it-IT" sz="1800" u="sng" kern="0" spc="-5" dirty="0"/>
              <a:t>può compilare il DIARIO in un’unica soluzione </a:t>
            </a:r>
            <a:r>
              <a:rPr lang="it-IT" sz="1800" kern="0" spc="-5" dirty="0"/>
              <a:t>una volta all’anno utilizzando la funzione I MIEI IMPEGNI.</a:t>
            </a:r>
          </a:p>
        </p:txBody>
      </p:sp>
      <p:sp>
        <p:nvSpPr>
          <p:cNvPr id="88" name="object 2">
            <a:extLst>
              <a:ext uri="{FF2B5EF4-FFF2-40B4-BE49-F238E27FC236}">
                <a16:creationId xmlns:a16="http://schemas.microsoft.com/office/drawing/2014/main" id="{62E6C8D9-D210-494C-88C9-8C11EF5F4979}"/>
              </a:ext>
            </a:extLst>
          </p:cNvPr>
          <p:cNvSpPr txBox="1">
            <a:spLocks/>
          </p:cNvSpPr>
          <p:nvPr/>
        </p:nvSpPr>
        <p:spPr>
          <a:xfrm>
            <a:off x="249189" y="4719495"/>
            <a:ext cx="3315677" cy="1395895"/>
          </a:xfrm>
          <a:prstGeom prst="rect">
            <a:avLst/>
          </a:prstGeom>
        </p:spPr>
        <p:txBody>
          <a:bodyPr vert="horz" wrap="square" lIns="0" tIns="10795" rIns="0" bIns="0" rtlCol="0">
            <a:spAutoFit/>
          </a:bodyPr>
          <a:lstStyle>
            <a:lvl1pPr>
              <a:defRPr sz="2100" b="1" i="0">
                <a:solidFill>
                  <a:srgbClr val="1C00FF"/>
                </a:solidFill>
                <a:latin typeface="Trebuchet MS"/>
                <a:ea typeface="+mj-ea"/>
                <a:cs typeface="Trebuchet MS"/>
              </a:defRPr>
            </a:lvl1pPr>
          </a:lstStyle>
          <a:p>
            <a:pPr marL="12700" marR="5080">
              <a:lnSpc>
                <a:spcPct val="100499"/>
              </a:lnSpc>
              <a:spcBef>
                <a:spcPts val="85"/>
              </a:spcBef>
            </a:pPr>
            <a:r>
              <a:rPr lang="it-IT" sz="1800" kern="0" spc="-5" dirty="0">
                <a:solidFill>
                  <a:srgbClr val="FF0000"/>
                </a:solidFill>
              </a:rPr>
              <a:t>Chi</a:t>
            </a:r>
            <a:r>
              <a:rPr lang="it-IT" sz="1800" kern="0" spc="-5" dirty="0"/>
              <a:t> </a:t>
            </a:r>
            <a:r>
              <a:rPr lang="it-IT" sz="1800" kern="0" spc="-5" dirty="0">
                <a:solidFill>
                  <a:srgbClr val="FF0000"/>
                </a:solidFill>
              </a:rPr>
              <a:t>HA progetti di ricerca da rendicontare </a:t>
            </a:r>
            <a:r>
              <a:rPr lang="it-IT" sz="1800" kern="0" spc="-5" dirty="0"/>
              <a:t>deve compilare il </a:t>
            </a:r>
            <a:r>
              <a:rPr lang="it-IT" sz="1800" i="1" u="sng" kern="0" spc="-5" dirty="0">
                <a:solidFill>
                  <a:srgbClr val="FF0000"/>
                </a:solidFill>
              </a:rPr>
              <a:t>DIARIO giorno per giorno </a:t>
            </a:r>
            <a:r>
              <a:rPr lang="it-IT" sz="1800" kern="0" spc="-5" dirty="0"/>
              <a:t>attraverso la funzione IL MIO TIMESHEET</a:t>
            </a:r>
          </a:p>
        </p:txBody>
      </p:sp>
      <p:pic>
        <p:nvPicPr>
          <p:cNvPr id="89" name="Immagine 88">
            <a:extLst>
              <a:ext uri="{FF2B5EF4-FFF2-40B4-BE49-F238E27FC236}">
                <a16:creationId xmlns:a16="http://schemas.microsoft.com/office/drawing/2014/main" id="{0F1C3346-03F7-49FD-9032-FA2038D1AAD0}"/>
              </a:ext>
            </a:extLst>
          </p:cNvPr>
          <p:cNvPicPr/>
          <p:nvPr/>
        </p:nvPicPr>
        <p:blipFill rotWithShape="1">
          <a:blip r:embed="rId20"/>
          <a:srcRect t="13756" r="58109" b="43739"/>
          <a:stretch/>
        </p:blipFill>
        <p:spPr bwMode="auto">
          <a:xfrm>
            <a:off x="5868027" y="2750340"/>
            <a:ext cx="3667012" cy="2776057"/>
          </a:xfrm>
          <a:prstGeom prst="rect">
            <a:avLst/>
          </a:prstGeom>
          <a:ln>
            <a:noFill/>
          </a:ln>
          <a:extLst>
            <a:ext uri="{53640926-AAD7-44D8-BBD7-CCE9431645EC}">
              <a14:shadowObscured xmlns:a14="http://schemas.microsoft.com/office/drawing/2010/main"/>
            </a:ext>
          </a:extLst>
        </p:spPr>
      </p:pic>
      <p:cxnSp>
        <p:nvCxnSpPr>
          <p:cNvPr id="32" name="Connettore 2 31">
            <a:extLst>
              <a:ext uri="{FF2B5EF4-FFF2-40B4-BE49-F238E27FC236}">
                <a16:creationId xmlns:a16="http://schemas.microsoft.com/office/drawing/2014/main" id="{9380A457-8F82-4469-9C89-114DFEE7B851}"/>
              </a:ext>
            </a:extLst>
          </p:cNvPr>
          <p:cNvCxnSpPr/>
          <p:nvPr/>
        </p:nvCxnSpPr>
        <p:spPr>
          <a:xfrm>
            <a:off x="4737100" y="2943225"/>
            <a:ext cx="2057400" cy="286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0" name="Immagine 89">
            <a:extLst>
              <a:ext uri="{FF2B5EF4-FFF2-40B4-BE49-F238E27FC236}">
                <a16:creationId xmlns:a16="http://schemas.microsoft.com/office/drawing/2014/main" id="{2430D9F0-8BA1-488F-ADCC-F199E1F927C8}"/>
              </a:ext>
            </a:extLst>
          </p:cNvPr>
          <p:cNvPicPr/>
          <p:nvPr/>
        </p:nvPicPr>
        <p:blipFill rotWithShape="1">
          <a:blip r:embed="rId20"/>
          <a:srcRect t="13756" r="58109" b="43739"/>
          <a:stretch/>
        </p:blipFill>
        <p:spPr bwMode="auto">
          <a:xfrm>
            <a:off x="3773858" y="4662427"/>
            <a:ext cx="3667012" cy="2776057"/>
          </a:xfrm>
          <a:prstGeom prst="rect">
            <a:avLst/>
          </a:prstGeom>
          <a:ln>
            <a:noFill/>
          </a:ln>
          <a:extLst>
            <a:ext uri="{53640926-AAD7-44D8-BBD7-CCE9431645EC}">
              <a14:shadowObscured xmlns:a14="http://schemas.microsoft.com/office/drawing/2010/main"/>
            </a:ext>
          </a:extLst>
        </p:spPr>
      </p:pic>
      <p:cxnSp>
        <p:nvCxnSpPr>
          <p:cNvPr id="91" name="Connettore 2 90">
            <a:extLst>
              <a:ext uri="{FF2B5EF4-FFF2-40B4-BE49-F238E27FC236}">
                <a16:creationId xmlns:a16="http://schemas.microsoft.com/office/drawing/2014/main" id="{4235D604-DDB2-45B5-97FE-3E441B763FA1}"/>
              </a:ext>
            </a:extLst>
          </p:cNvPr>
          <p:cNvCxnSpPr>
            <a:cxnSpLocks/>
          </p:cNvCxnSpPr>
          <p:nvPr/>
        </p:nvCxnSpPr>
        <p:spPr>
          <a:xfrm>
            <a:off x="3310456" y="4989656"/>
            <a:ext cx="717813" cy="879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46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824"/>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sp>
        <p:nvSpPr>
          <p:cNvPr id="33" name="object 33"/>
          <p:cNvSpPr txBox="1"/>
          <p:nvPr/>
        </p:nvSpPr>
        <p:spPr>
          <a:xfrm>
            <a:off x="9768896" y="6439979"/>
            <a:ext cx="144780" cy="160020"/>
          </a:xfrm>
          <a:prstGeom prst="rect">
            <a:avLst/>
          </a:prstGeom>
        </p:spPr>
        <p:txBody>
          <a:bodyPr vert="horz" wrap="square" lIns="0" tIns="0" rIns="0" bIns="0" rtlCol="0">
            <a:spAutoFit/>
          </a:bodyPr>
          <a:lstStyle/>
          <a:p>
            <a:pPr marL="38100">
              <a:lnSpc>
                <a:spcPts val="1100"/>
              </a:lnSpc>
            </a:pPr>
            <a:fld id="{81D60167-4931-47E6-BA6A-407CBD079E47}" type="slidenum">
              <a:rPr sz="1050" dirty="0">
                <a:solidFill>
                  <a:srgbClr val="898989"/>
                </a:solidFill>
                <a:latin typeface="Calibri"/>
                <a:cs typeface="Calibri"/>
              </a:rPr>
              <a:t>4</a:t>
            </a:fld>
            <a:endParaRPr sz="1050">
              <a:latin typeface="Calibri"/>
              <a:cs typeface="Calibri"/>
            </a:endParaRPr>
          </a:p>
        </p:txBody>
      </p:sp>
      <p:sp>
        <p:nvSpPr>
          <p:cNvPr id="85" name="object 2">
            <a:extLst>
              <a:ext uri="{FF2B5EF4-FFF2-40B4-BE49-F238E27FC236}">
                <a16:creationId xmlns:a16="http://schemas.microsoft.com/office/drawing/2014/main" id="{5BA2FCA5-2955-4EB7-B723-87FF04849CA6}"/>
              </a:ext>
            </a:extLst>
          </p:cNvPr>
          <p:cNvSpPr txBox="1">
            <a:spLocks/>
          </p:cNvSpPr>
          <p:nvPr/>
        </p:nvSpPr>
        <p:spPr>
          <a:xfrm>
            <a:off x="355492" y="2239790"/>
            <a:ext cx="4076807" cy="1501052"/>
          </a:xfrm>
          <a:prstGeom prst="rect">
            <a:avLst/>
          </a:prstGeom>
        </p:spPr>
        <p:txBody>
          <a:bodyPr vert="horz" wrap="square" lIns="0" tIns="10795" rIns="0" bIns="0" rtlCol="0">
            <a:spAutoFit/>
          </a:bodyPr>
          <a:lstStyle>
            <a:lvl1pPr>
              <a:defRPr sz="2100" b="1" i="0">
                <a:solidFill>
                  <a:srgbClr val="1C00FF"/>
                </a:solidFill>
                <a:latin typeface="Trebuchet MS"/>
                <a:ea typeface="+mj-ea"/>
                <a:cs typeface="Trebuchet MS"/>
              </a:defRPr>
            </a:lvl1pPr>
          </a:lstStyle>
          <a:p>
            <a:pPr marL="12700" marR="5080">
              <a:lnSpc>
                <a:spcPct val="100499"/>
              </a:lnSpc>
              <a:spcBef>
                <a:spcPts val="85"/>
              </a:spcBef>
            </a:pPr>
            <a:r>
              <a:rPr lang="it-IT" sz="1600" kern="0" spc="-5" dirty="0"/>
              <a:t>Se il diario viene compilato con modalità «annuale» </a:t>
            </a:r>
            <a:r>
              <a:rPr lang="it-IT" sz="1600" u="sng" kern="0" spc="-5" dirty="0"/>
              <a:t>non è possibile </a:t>
            </a:r>
            <a:r>
              <a:rPr lang="it-IT" sz="1600" kern="0" spc="-5" dirty="0"/>
              <a:t>compilare il </a:t>
            </a:r>
            <a:r>
              <a:rPr lang="it-IT" sz="1600" kern="0" spc="-5" dirty="0" err="1"/>
              <a:t>Timesheet</a:t>
            </a:r>
            <a:r>
              <a:rPr lang="it-IT" sz="1600" kern="0" spc="-5" dirty="0"/>
              <a:t>. </a:t>
            </a:r>
          </a:p>
          <a:p>
            <a:pPr marL="12700" marR="5080">
              <a:lnSpc>
                <a:spcPct val="100499"/>
              </a:lnSpc>
              <a:spcBef>
                <a:spcPts val="85"/>
              </a:spcBef>
            </a:pPr>
            <a:r>
              <a:rPr lang="it-IT" sz="1600" kern="0" spc="-5" dirty="0"/>
              <a:t>Eventualmente annullare la modalità «annuale» del diario e passare alla modalità di compilazione giornaliera</a:t>
            </a:r>
          </a:p>
        </p:txBody>
      </p:sp>
      <p:pic>
        <p:nvPicPr>
          <p:cNvPr id="86" name="Immagine 85">
            <a:extLst>
              <a:ext uri="{FF2B5EF4-FFF2-40B4-BE49-F238E27FC236}">
                <a16:creationId xmlns:a16="http://schemas.microsoft.com/office/drawing/2014/main" id="{0304CDED-0A75-40D6-888F-DF2C78A5E3AC}"/>
              </a:ext>
            </a:extLst>
          </p:cNvPr>
          <p:cNvPicPr/>
          <p:nvPr/>
        </p:nvPicPr>
        <p:blipFill rotWithShape="1">
          <a:blip r:embed="rId20"/>
          <a:srcRect t="14389" r="42003" b="25824"/>
          <a:stretch/>
        </p:blipFill>
        <p:spPr bwMode="auto">
          <a:xfrm>
            <a:off x="4356100" y="2239789"/>
            <a:ext cx="6094786" cy="3827635"/>
          </a:xfrm>
          <a:prstGeom prst="rect">
            <a:avLst/>
          </a:prstGeom>
          <a:ln>
            <a:noFill/>
          </a:ln>
          <a:extLst>
            <a:ext uri="{53640926-AAD7-44D8-BBD7-CCE9431645EC}">
              <a14:shadowObscured xmlns:a14="http://schemas.microsoft.com/office/drawing/2010/main"/>
            </a:ext>
          </a:extLst>
        </p:spPr>
      </p:pic>
      <p:cxnSp>
        <p:nvCxnSpPr>
          <p:cNvPr id="3" name="Connettore 2 2">
            <a:extLst>
              <a:ext uri="{FF2B5EF4-FFF2-40B4-BE49-F238E27FC236}">
                <a16:creationId xmlns:a16="http://schemas.microsoft.com/office/drawing/2014/main" id="{A94629BC-2A31-4F69-B4C3-4032337AFDB9}"/>
              </a:ext>
            </a:extLst>
          </p:cNvPr>
          <p:cNvCxnSpPr>
            <a:cxnSpLocks/>
          </p:cNvCxnSpPr>
          <p:nvPr/>
        </p:nvCxnSpPr>
        <p:spPr>
          <a:xfrm>
            <a:off x="4051300" y="4010025"/>
            <a:ext cx="1828800" cy="1143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15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824"/>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sp>
        <p:nvSpPr>
          <p:cNvPr id="33" name="object 33"/>
          <p:cNvSpPr txBox="1"/>
          <p:nvPr/>
        </p:nvSpPr>
        <p:spPr>
          <a:xfrm>
            <a:off x="9768896" y="6439979"/>
            <a:ext cx="144780" cy="160020"/>
          </a:xfrm>
          <a:prstGeom prst="rect">
            <a:avLst/>
          </a:prstGeom>
        </p:spPr>
        <p:txBody>
          <a:bodyPr vert="horz" wrap="square" lIns="0" tIns="0" rIns="0" bIns="0" rtlCol="0">
            <a:spAutoFit/>
          </a:bodyPr>
          <a:lstStyle/>
          <a:p>
            <a:pPr marL="38100">
              <a:lnSpc>
                <a:spcPts val="1100"/>
              </a:lnSpc>
            </a:pPr>
            <a:fld id="{81D60167-4931-47E6-BA6A-407CBD079E47}" type="slidenum">
              <a:rPr sz="1050" dirty="0">
                <a:solidFill>
                  <a:srgbClr val="898989"/>
                </a:solidFill>
                <a:latin typeface="Calibri"/>
                <a:cs typeface="Calibri"/>
              </a:rPr>
              <a:t>5</a:t>
            </a:fld>
            <a:endParaRPr sz="1050">
              <a:latin typeface="Calibri"/>
              <a:cs typeface="Calibri"/>
            </a:endParaRPr>
          </a:p>
        </p:txBody>
      </p:sp>
      <p:sp>
        <p:nvSpPr>
          <p:cNvPr id="85" name="object 2">
            <a:extLst>
              <a:ext uri="{FF2B5EF4-FFF2-40B4-BE49-F238E27FC236}">
                <a16:creationId xmlns:a16="http://schemas.microsoft.com/office/drawing/2014/main" id="{5BA2FCA5-2955-4EB7-B723-87FF04849CA6}"/>
              </a:ext>
            </a:extLst>
          </p:cNvPr>
          <p:cNvSpPr txBox="1">
            <a:spLocks/>
          </p:cNvSpPr>
          <p:nvPr/>
        </p:nvSpPr>
        <p:spPr>
          <a:xfrm>
            <a:off x="508000" y="2012269"/>
            <a:ext cx="9677400" cy="2324354"/>
          </a:xfrm>
          <a:prstGeom prst="rect">
            <a:avLst/>
          </a:prstGeom>
        </p:spPr>
        <p:txBody>
          <a:bodyPr vert="horz" wrap="square" lIns="0" tIns="10795" rIns="0" bIns="0" rtlCol="0">
            <a:spAutoFit/>
          </a:bodyPr>
          <a:lstStyle>
            <a:lvl1pPr>
              <a:defRPr sz="2100" b="1" i="0">
                <a:solidFill>
                  <a:srgbClr val="1C00FF"/>
                </a:solidFill>
                <a:latin typeface="Trebuchet MS"/>
                <a:ea typeface="+mj-ea"/>
                <a:cs typeface="Trebuchet MS"/>
              </a:defRPr>
            </a:lvl1pPr>
          </a:lstStyle>
          <a:p>
            <a:pPr marL="12700" marR="5080">
              <a:lnSpc>
                <a:spcPct val="100499"/>
              </a:lnSpc>
              <a:spcBef>
                <a:spcPts val="85"/>
              </a:spcBef>
            </a:pPr>
            <a:r>
              <a:rPr lang="it-IT" kern="0" spc="-5" dirty="0"/>
              <a:t>Sequenza ottimale per la compilazione </a:t>
            </a:r>
            <a:r>
              <a:rPr lang="it-IT" u="sng" kern="0" spc="-5" dirty="0"/>
              <a:t>con cadenza al massimo mensile</a:t>
            </a:r>
            <a:r>
              <a:rPr lang="it-IT" kern="0" spc="-5" dirty="0"/>
              <a:t>:</a:t>
            </a:r>
          </a:p>
          <a:p>
            <a:pPr marL="469900" marR="5080" indent="-457200">
              <a:lnSpc>
                <a:spcPct val="100499"/>
              </a:lnSpc>
              <a:spcBef>
                <a:spcPts val="85"/>
              </a:spcBef>
              <a:buAutoNum type="arabicPeriod"/>
            </a:pPr>
            <a:r>
              <a:rPr lang="it-IT" kern="0" spc="-5" dirty="0"/>
              <a:t>Registro o registri delle lezioni</a:t>
            </a:r>
          </a:p>
          <a:p>
            <a:pPr marL="469900" marR="5080" indent="-457200">
              <a:lnSpc>
                <a:spcPct val="100499"/>
              </a:lnSpc>
              <a:spcBef>
                <a:spcPts val="85"/>
              </a:spcBef>
              <a:buAutoNum type="arabicPeriod"/>
            </a:pPr>
            <a:r>
              <a:rPr lang="it-IT" kern="0" spc="-5" dirty="0"/>
              <a:t>Diario giornaliero (attività istituzionali </a:t>
            </a:r>
            <a:r>
              <a:rPr lang="it-IT" kern="0" spc="-5" dirty="0" err="1"/>
              <a:t>ecc</a:t>
            </a:r>
            <a:r>
              <a:rPr lang="it-IT" kern="0" spc="-5" dirty="0"/>
              <a:t>…)</a:t>
            </a:r>
          </a:p>
          <a:p>
            <a:pPr marL="469900" marR="5080" indent="-457200">
              <a:lnSpc>
                <a:spcPct val="100499"/>
              </a:lnSpc>
              <a:spcBef>
                <a:spcPts val="85"/>
              </a:spcBef>
              <a:buAutoNum type="arabicPeriod"/>
            </a:pPr>
            <a:r>
              <a:rPr lang="it-IT" kern="0" spc="-5" dirty="0" err="1"/>
              <a:t>Timesheet</a:t>
            </a:r>
            <a:r>
              <a:rPr lang="it-IT" kern="0" spc="-5" dirty="0"/>
              <a:t> integrato per attività di ricerca</a:t>
            </a:r>
          </a:p>
          <a:p>
            <a:pPr marL="469900" marR="5080" indent="-457200">
              <a:lnSpc>
                <a:spcPct val="100499"/>
              </a:lnSpc>
              <a:spcBef>
                <a:spcPts val="85"/>
              </a:spcBef>
              <a:buAutoNum type="arabicPeriod"/>
            </a:pPr>
            <a:r>
              <a:rPr lang="it-IT" kern="0" spc="-5" dirty="0"/>
              <a:t>Salvare il </a:t>
            </a:r>
            <a:r>
              <a:rPr lang="it-IT" kern="0" spc="-5" dirty="0" err="1"/>
              <a:t>timesheet</a:t>
            </a:r>
            <a:endParaRPr lang="it-IT" kern="0" spc="-5" dirty="0"/>
          </a:p>
          <a:p>
            <a:pPr marL="469900" marR="5080" indent="-457200">
              <a:lnSpc>
                <a:spcPct val="100499"/>
              </a:lnSpc>
              <a:spcBef>
                <a:spcPts val="85"/>
              </a:spcBef>
              <a:buAutoNum type="arabicPeriod"/>
            </a:pPr>
            <a:r>
              <a:rPr lang="it-IT" kern="0" spc="-5" dirty="0"/>
              <a:t>Controllare che siano compilati registro, diario e </a:t>
            </a:r>
            <a:r>
              <a:rPr lang="it-IT" kern="0" spc="-5" dirty="0" err="1"/>
              <a:t>timesheet</a:t>
            </a:r>
            <a:r>
              <a:rPr lang="it-IT" kern="0" spc="-5" dirty="0"/>
              <a:t> e una volta completate TUTTE le attività cliccare su INVIA</a:t>
            </a:r>
          </a:p>
        </p:txBody>
      </p:sp>
      <p:sp>
        <p:nvSpPr>
          <p:cNvPr id="86" name="object 2">
            <a:extLst>
              <a:ext uri="{FF2B5EF4-FFF2-40B4-BE49-F238E27FC236}">
                <a16:creationId xmlns:a16="http://schemas.microsoft.com/office/drawing/2014/main" id="{D7965642-1CEB-4F43-95DC-E02898F70F7F}"/>
              </a:ext>
            </a:extLst>
          </p:cNvPr>
          <p:cNvSpPr txBox="1">
            <a:spLocks/>
          </p:cNvSpPr>
          <p:nvPr/>
        </p:nvSpPr>
        <p:spPr>
          <a:xfrm>
            <a:off x="508000" y="4772025"/>
            <a:ext cx="9677400" cy="334066"/>
          </a:xfrm>
          <a:prstGeom prst="rect">
            <a:avLst/>
          </a:prstGeom>
        </p:spPr>
        <p:txBody>
          <a:bodyPr vert="horz" wrap="square" lIns="0" tIns="10795" rIns="0" bIns="0" rtlCol="0">
            <a:spAutoFit/>
          </a:bodyPr>
          <a:lstStyle>
            <a:lvl1pPr>
              <a:defRPr sz="2100" b="1" i="0">
                <a:solidFill>
                  <a:srgbClr val="1C00FF"/>
                </a:solidFill>
                <a:latin typeface="Trebuchet MS"/>
                <a:ea typeface="+mj-ea"/>
                <a:cs typeface="Trebuchet MS"/>
              </a:defRPr>
            </a:lvl1pPr>
          </a:lstStyle>
          <a:p>
            <a:pPr marL="12700" marR="5080" algn="ctr">
              <a:lnSpc>
                <a:spcPct val="100499"/>
              </a:lnSpc>
              <a:spcBef>
                <a:spcPts val="85"/>
              </a:spcBef>
            </a:pPr>
            <a:r>
              <a:rPr lang="it-IT" kern="0" spc="-5" dirty="0"/>
              <a:t>PERCHE’</a:t>
            </a:r>
          </a:p>
        </p:txBody>
      </p:sp>
      <p:sp>
        <p:nvSpPr>
          <p:cNvPr id="87" name="object 2">
            <a:extLst>
              <a:ext uri="{FF2B5EF4-FFF2-40B4-BE49-F238E27FC236}">
                <a16:creationId xmlns:a16="http://schemas.microsoft.com/office/drawing/2014/main" id="{8EC51589-3EB5-403F-BBF7-057AA7142621}"/>
              </a:ext>
            </a:extLst>
          </p:cNvPr>
          <p:cNvSpPr txBox="1">
            <a:spLocks/>
          </p:cNvSpPr>
          <p:nvPr/>
        </p:nvSpPr>
        <p:spPr>
          <a:xfrm>
            <a:off x="508000" y="5305425"/>
            <a:ext cx="9677400" cy="1975541"/>
          </a:xfrm>
          <a:prstGeom prst="rect">
            <a:avLst/>
          </a:prstGeom>
        </p:spPr>
        <p:txBody>
          <a:bodyPr vert="horz" wrap="square" lIns="0" tIns="10795" rIns="0" bIns="0" rtlCol="0">
            <a:spAutoFit/>
          </a:bodyPr>
          <a:lstStyle>
            <a:lvl1pPr>
              <a:defRPr sz="2100" b="1" i="0">
                <a:solidFill>
                  <a:srgbClr val="1C00FF"/>
                </a:solidFill>
                <a:latin typeface="Trebuchet MS"/>
                <a:ea typeface="+mj-ea"/>
                <a:cs typeface="Trebuchet MS"/>
              </a:defRPr>
            </a:lvl1pPr>
          </a:lstStyle>
          <a:p>
            <a:pPr marL="12700" marR="5080">
              <a:lnSpc>
                <a:spcPct val="100499"/>
              </a:lnSpc>
              <a:spcBef>
                <a:spcPts val="85"/>
              </a:spcBef>
            </a:pPr>
            <a:r>
              <a:rPr lang="it-IT" kern="0" spc="-5" dirty="0"/>
              <a:t>Il </a:t>
            </a:r>
            <a:r>
              <a:rPr lang="it-IT" kern="0" spc="-5" dirty="0" err="1"/>
              <a:t>Timesheet</a:t>
            </a:r>
            <a:r>
              <a:rPr lang="it-IT" kern="0" spc="-5" dirty="0"/>
              <a:t> integrato deve essere chiuso e inviato su richiesta dei finanziatori dei progetti con le scadenze ivi previste. </a:t>
            </a:r>
          </a:p>
          <a:p>
            <a:pPr marL="12700" marR="5080">
              <a:lnSpc>
                <a:spcPct val="100499"/>
              </a:lnSpc>
              <a:spcBef>
                <a:spcPts val="85"/>
              </a:spcBef>
            </a:pPr>
            <a:endParaRPr lang="it-IT" kern="0" spc="-5" dirty="0"/>
          </a:p>
          <a:p>
            <a:pPr marL="12700" marR="5080">
              <a:lnSpc>
                <a:spcPct val="100499"/>
              </a:lnSpc>
              <a:spcBef>
                <a:spcPts val="85"/>
              </a:spcBef>
            </a:pPr>
            <a:r>
              <a:rPr lang="it-IT" kern="0" spc="-5" dirty="0"/>
              <a:t>Es. se un rendiconto scade il 30 settembre il </a:t>
            </a:r>
            <a:r>
              <a:rPr lang="it-IT" kern="0" spc="-5" dirty="0" err="1"/>
              <a:t>Timesheet</a:t>
            </a:r>
            <a:r>
              <a:rPr lang="it-IT" kern="0" spc="-5" dirty="0"/>
              <a:t> deve essere chiuso a quella data, deve essere completo (quindi anche con registri e diario) e </a:t>
            </a:r>
            <a:r>
              <a:rPr lang="it-IT" kern="0" spc="-5" dirty="0">
                <a:solidFill>
                  <a:srgbClr val="FF0000"/>
                </a:solidFill>
              </a:rPr>
              <a:t>una volta inserito nel rendiconto non può essere più riaperto e modificato.</a:t>
            </a:r>
          </a:p>
        </p:txBody>
      </p:sp>
    </p:spTree>
    <p:extLst>
      <p:ext uri="{BB962C8B-B14F-4D97-AF65-F5344CB8AC3E}">
        <p14:creationId xmlns:p14="http://schemas.microsoft.com/office/powerpoint/2010/main" val="1707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824"/>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grpSp>
        <p:nvGrpSpPr>
          <p:cNvPr id="86" name="object 2">
            <a:extLst>
              <a:ext uri="{FF2B5EF4-FFF2-40B4-BE49-F238E27FC236}">
                <a16:creationId xmlns:a16="http://schemas.microsoft.com/office/drawing/2014/main" id="{78034506-BA96-444E-9B16-28FC5DC93A4F}"/>
              </a:ext>
            </a:extLst>
          </p:cNvPr>
          <p:cNvGrpSpPr/>
          <p:nvPr/>
        </p:nvGrpSpPr>
        <p:grpSpPr>
          <a:xfrm>
            <a:off x="1668017" y="2590261"/>
            <a:ext cx="7413625" cy="3766185"/>
            <a:chOff x="1668017" y="2590261"/>
            <a:chExt cx="7413625" cy="3766185"/>
          </a:xfrm>
        </p:grpSpPr>
        <p:pic>
          <p:nvPicPr>
            <p:cNvPr id="87" name="object 3">
              <a:extLst>
                <a:ext uri="{FF2B5EF4-FFF2-40B4-BE49-F238E27FC236}">
                  <a16:creationId xmlns:a16="http://schemas.microsoft.com/office/drawing/2014/main" id="{31DE188A-60B2-438A-8957-9E7BAAD1AB72}"/>
                </a:ext>
              </a:extLst>
            </p:cNvPr>
            <p:cNvPicPr/>
            <p:nvPr/>
          </p:nvPicPr>
          <p:blipFill>
            <a:blip r:embed="rId20" cstate="print"/>
            <a:stretch>
              <a:fillRect/>
            </a:stretch>
          </p:blipFill>
          <p:spPr>
            <a:xfrm>
              <a:off x="1775459" y="2590261"/>
              <a:ext cx="7306055" cy="3737386"/>
            </a:xfrm>
            <a:prstGeom prst="rect">
              <a:avLst/>
            </a:prstGeom>
          </p:spPr>
        </p:pic>
        <p:sp>
          <p:nvSpPr>
            <p:cNvPr id="88" name="object 4">
              <a:extLst>
                <a:ext uri="{FF2B5EF4-FFF2-40B4-BE49-F238E27FC236}">
                  <a16:creationId xmlns:a16="http://schemas.microsoft.com/office/drawing/2014/main" id="{5C1E0A48-C527-44CC-8E01-F7A2CEC05A54}"/>
                </a:ext>
              </a:extLst>
            </p:cNvPr>
            <p:cNvSpPr/>
            <p:nvPr/>
          </p:nvSpPr>
          <p:spPr>
            <a:xfrm>
              <a:off x="1696211" y="4421124"/>
              <a:ext cx="1896110" cy="1906905"/>
            </a:xfrm>
            <a:custGeom>
              <a:avLst/>
              <a:gdLst/>
              <a:ahLst/>
              <a:cxnLst/>
              <a:rect l="l" t="t" r="r" b="b"/>
              <a:pathLst>
                <a:path w="1896110" h="1906904">
                  <a:moveTo>
                    <a:pt x="0" y="0"/>
                  </a:moveTo>
                  <a:lnTo>
                    <a:pt x="1895855" y="0"/>
                  </a:lnTo>
                  <a:lnTo>
                    <a:pt x="1895855" y="1906524"/>
                  </a:lnTo>
                  <a:lnTo>
                    <a:pt x="0" y="1906524"/>
                  </a:lnTo>
                  <a:lnTo>
                    <a:pt x="0" y="0"/>
                  </a:lnTo>
                  <a:close/>
                </a:path>
              </a:pathLst>
            </a:custGeom>
            <a:ln w="56387">
              <a:solidFill>
                <a:srgbClr val="1C00FF"/>
              </a:solidFill>
            </a:ln>
          </p:spPr>
          <p:txBody>
            <a:bodyPr wrap="square" lIns="0" tIns="0" rIns="0" bIns="0" rtlCol="0"/>
            <a:lstStyle/>
            <a:p>
              <a:endParaRPr/>
            </a:p>
          </p:txBody>
        </p:sp>
      </p:grpSp>
    </p:spTree>
    <p:extLst>
      <p:ext uri="{BB962C8B-B14F-4D97-AF65-F5344CB8AC3E}">
        <p14:creationId xmlns:p14="http://schemas.microsoft.com/office/powerpoint/2010/main" val="326126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824"/>
            <a:ext cx="10703560" cy="1657648"/>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pic>
        <p:nvPicPr>
          <p:cNvPr id="34" name="Immagine 33">
            <a:extLst>
              <a:ext uri="{FF2B5EF4-FFF2-40B4-BE49-F238E27FC236}">
                <a16:creationId xmlns:a16="http://schemas.microsoft.com/office/drawing/2014/main" id="{3D2B77BE-FA06-48C6-90E1-B635451595B7}"/>
              </a:ext>
            </a:extLst>
          </p:cNvPr>
          <p:cNvPicPr/>
          <p:nvPr/>
        </p:nvPicPr>
        <p:blipFill rotWithShape="1">
          <a:blip r:embed="rId20"/>
          <a:srcRect t="13756" r="299" b="43739"/>
          <a:stretch/>
        </p:blipFill>
        <p:spPr bwMode="auto">
          <a:xfrm>
            <a:off x="264828" y="1704063"/>
            <a:ext cx="8727532" cy="2776057"/>
          </a:xfrm>
          <a:prstGeom prst="rect">
            <a:avLst/>
          </a:prstGeom>
          <a:ln>
            <a:noFill/>
          </a:ln>
          <a:extLst>
            <a:ext uri="{53640926-AAD7-44D8-BBD7-CCE9431645EC}">
              <a14:shadowObscured xmlns:a14="http://schemas.microsoft.com/office/drawing/2010/main"/>
            </a:ext>
          </a:extLst>
        </p:spPr>
      </p:pic>
      <p:sp>
        <p:nvSpPr>
          <p:cNvPr id="2" name="CasellaDiTesto 1">
            <a:extLst>
              <a:ext uri="{FF2B5EF4-FFF2-40B4-BE49-F238E27FC236}">
                <a16:creationId xmlns:a16="http://schemas.microsoft.com/office/drawing/2014/main" id="{BB3206E7-B88E-415C-AC40-4D7203F9E065}"/>
              </a:ext>
            </a:extLst>
          </p:cNvPr>
          <p:cNvSpPr txBox="1"/>
          <p:nvPr/>
        </p:nvSpPr>
        <p:spPr>
          <a:xfrm>
            <a:off x="8046340" y="1733056"/>
            <a:ext cx="838200" cy="276999"/>
          </a:xfrm>
          <a:prstGeom prst="rect">
            <a:avLst/>
          </a:prstGeom>
          <a:solidFill>
            <a:srgbClr val="C00000"/>
          </a:solidFill>
        </p:spPr>
        <p:txBody>
          <a:bodyPr wrap="square" rtlCol="0">
            <a:spAutoFit/>
          </a:bodyPr>
          <a:lstStyle/>
          <a:p>
            <a:endParaRPr lang="it-IT" sz="1200" dirty="0"/>
          </a:p>
        </p:txBody>
      </p:sp>
      <p:pic>
        <p:nvPicPr>
          <p:cNvPr id="36" name="Immagine 35">
            <a:extLst>
              <a:ext uri="{FF2B5EF4-FFF2-40B4-BE49-F238E27FC236}">
                <a16:creationId xmlns:a16="http://schemas.microsoft.com/office/drawing/2014/main" id="{D4B99701-3728-4B38-9317-AD0F17BFFAA7}"/>
              </a:ext>
            </a:extLst>
          </p:cNvPr>
          <p:cNvPicPr/>
          <p:nvPr/>
        </p:nvPicPr>
        <p:blipFill rotWithShape="1">
          <a:blip r:embed="rId21"/>
          <a:srcRect t="13913" b="12235"/>
          <a:stretch/>
        </p:blipFill>
        <p:spPr bwMode="auto">
          <a:xfrm>
            <a:off x="1666493" y="3281552"/>
            <a:ext cx="7916660" cy="3561506"/>
          </a:xfrm>
          <a:prstGeom prst="rect">
            <a:avLst/>
          </a:prstGeom>
          <a:ln>
            <a:noFill/>
          </a:ln>
          <a:extLst>
            <a:ext uri="{53640926-AAD7-44D8-BBD7-CCE9431645EC}">
              <a14:shadowObscured xmlns:a14="http://schemas.microsoft.com/office/drawing/2010/main"/>
            </a:ext>
          </a:extLst>
        </p:spPr>
      </p:pic>
      <p:sp>
        <p:nvSpPr>
          <p:cNvPr id="37" name="CasellaDiTesto 36">
            <a:extLst>
              <a:ext uri="{FF2B5EF4-FFF2-40B4-BE49-F238E27FC236}">
                <a16:creationId xmlns:a16="http://schemas.microsoft.com/office/drawing/2014/main" id="{39C61F1B-EFA4-41DF-A2F9-48C7DC7B99FF}"/>
              </a:ext>
            </a:extLst>
          </p:cNvPr>
          <p:cNvSpPr txBox="1"/>
          <p:nvPr/>
        </p:nvSpPr>
        <p:spPr>
          <a:xfrm>
            <a:off x="8635854" y="3281552"/>
            <a:ext cx="838200" cy="276999"/>
          </a:xfrm>
          <a:prstGeom prst="rect">
            <a:avLst/>
          </a:prstGeom>
          <a:solidFill>
            <a:srgbClr val="C00000"/>
          </a:solidFill>
        </p:spPr>
        <p:txBody>
          <a:bodyPr wrap="square" rtlCol="0">
            <a:spAutoFit/>
          </a:bodyPr>
          <a:lstStyle/>
          <a:p>
            <a:endParaRPr lang="it-IT" sz="1200" dirty="0"/>
          </a:p>
        </p:txBody>
      </p:sp>
      <p:cxnSp>
        <p:nvCxnSpPr>
          <p:cNvPr id="41" name="Connettore 2 40">
            <a:extLst>
              <a:ext uri="{FF2B5EF4-FFF2-40B4-BE49-F238E27FC236}">
                <a16:creationId xmlns:a16="http://schemas.microsoft.com/office/drawing/2014/main" id="{E29C2150-ACBA-48C7-B68C-FB03D2A3BCB9}"/>
              </a:ext>
            </a:extLst>
          </p:cNvPr>
          <p:cNvCxnSpPr/>
          <p:nvPr/>
        </p:nvCxnSpPr>
        <p:spPr>
          <a:xfrm>
            <a:off x="972567" y="5305425"/>
            <a:ext cx="7155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EFE17EC5-C59A-4616-B1E8-41EC08FBB0FF}"/>
              </a:ext>
            </a:extLst>
          </p:cNvPr>
          <p:cNvSpPr txBox="1"/>
          <p:nvPr/>
        </p:nvSpPr>
        <p:spPr>
          <a:xfrm>
            <a:off x="261994" y="5537101"/>
            <a:ext cx="5425188" cy="1631216"/>
          </a:xfrm>
          <a:prstGeom prst="rect">
            <a:avLst/>
          </a:prstGeom>
          <a:noFill/>
        </p:spPr>
        <p:txBody>
          <a:bodyPr wrap="square" rtlCol="0">
            <a:spAutoFit/>
          </a:bodyPr>
          <a:lstStyle/>
          <a:p>
            <a:r>
              <a:rPr lang="it-IT" sz="2000" dirty="0"/>
              <a:t>Ricordarsi di aprire la colonna dei progetti fino all’ultima riga </a:t>
            </a:r>
            <a:r>
              <a:rPr lang="it-IT" sz="2000" dirty="0" err="1"/>
              <a:t>clikkando</a:t>
            </a:r>
            <a:r>
              <a:rPr lang="it-IT" sz="2000" dirty="0"/>
              <a:t> sul segno +, </a:t>
            </a:r>
            <a:r>
              <a:rPr lang="it-IT" sz="2000" u="sng" dirty="0"/>
              <a:t>compilare quindi l'ULTIMA</a:t>
            </a:r>
            <a:r>
              <a:rPr lang="it-IT" sz="2000" dirty="0"/>
              <a:t> riga editabile della tendina del progetto, le righe sopra si compilano in automatico</a:t>
            </a:r>
          </a:p>
        </p:txBody>
      </p:sp>
      <p:cxnSp>
        <p:nvCxnSpPr>
          <p:cNvPr id="44" name="Connettore 2 43">
            <a:extLst>
              <a:ext uri="{FF2B5EF4-FFF2-40B4-BE49-F238E27FC236}">
                <a16:creationId xmlns:a16="http://schemas.microsoft.com/office/drawing/2014/main" id="{83511401-FD00-4303-B7ED-3299CD4152A7}"/>
              </a:ext>
            </a:extLst>
          </p:cNvPr>
          <p:cNvCxnSpPr/>
          <p:nvPr/>
        </p:nvCxnSpPr>
        <p:spPr>
          <a:xfrm flipH="1">
            <a:off x="906779" y="1876425"/>
            <a:ext cx="477521"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Callout: freccia a destra 44">
            <a:extLst>
              <a:ext uri="{FF2B5EF4-FFF2-40B4-BE49-F238E27FC236}">
                <a16:creationId xmlns:a16="http://schemas.microsoft.com/office/drawing/2014/main" id="{A135B43C-84CE-4C38-BBD1-51DB51D2802D}"/>
              </a:ext>
            </a:extLst>
          </p:cNvPr>
          <p:cNvSpPr/>
          <p:nvPr/>
        </p:nvSpPr>
        <p:spPr>
          <a:xfrm rot="3510468">
            <a:off x="6113439" y="5597708"/>
            <a:ext cx="1488867" cy="802116"/>
          </a:xfrm>
          <a:prstGeom prst="rightArrowCallout">
            <a:avLst>
              <a:gd name="adj1" fmla="val 15775"/>
              <a:gd name="adj2" fmla="val 25000"/>
              <a:gd name="adj3" fmla="val 25000"/>
              <a:gd name="adj4" fmla="val 711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Salva il </a:t>
            </a:r>
            <a:r>
              <a:rPr lang="it-IT" sz="1400" dirty="0" err="1">
                <a:solidFill>
                  <a:schemeClr val="tx1"/>
                </a:solidFill>
              </a:rPr>
              <a:t>timesheet</a:t>
            </a:r>
            <a:r>
              <a:rPr lang="it-IT" sz="1400" dirty="0">
                <a:solidFill>
                  <a:schemeClr val="tx1"/>
                </a:solidFill>
              </a:rPr>
              <a:t> ma non lo </a:t>
            </a:r>
            <a:r>
              <a:rPr lang="it-IT" sz="1200" dirty="0">
                <a:solidFill>
                  <a:schemeClr val="tx1"/>
                </a:solidFill>
              </a:rPr>
              <a:t>chiude</a:t>
            </a:r>
            <a:endParaRPr lang="it-IT" sz="1050" dirty="0">
              <a:solidFill>
                <a:schemeClr val="tx1"/>
              </a:solidFill>
            </a:endParaRPr>
          </a:p>
        </p:txBody>
      </p:sp>
      <p:sp>
        <p:nvSpPr>
          <p:cNvPr id="46" name="Callout: freccia a destra 45">
            <a:extLst>
              <a:ext uri="{FF2B5EF4-FFF2-40B4-BE49-F238E27FC236}">
                <a16:creationId xmlns:a16="http://schemas.microsoft.com/office/drawing/2014/main" id="{1BE90278-70F4-4953-BA29-EF4BD86FA427}"/>
              </a:ext>
            </a:extLst>
          </p:cNvPr>
          <p:cNvSpPr/>
          <p:nvPr/>
        </p:nvSpPr>
        <p:spPr>
          <a:xfrm rot="3510468">
            <a:off x="7817294" y="5457730"/>
            <a:ext cx="1727258" cy="802116"/>
          </a:xfrm>
          <a:prstGeom prst="rightArrowCallout">
            <a:avLst>
              <a:gd name="adj1" fmla="val 20892"/>
              <a:gd name="adj2" fmla="val 25000"/>
              <a:gd name="adj3" fmla="val 25000"/>
              <a:gd name="adj4" fmla="val 784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Invia il </a:t>
            </a:r>
            <a:r>
              <a:rPr lang="it-IT" sz="1400" dirty="0" err="1">
                <a:solidFill>
                  <a:schemeClr val="tx1"/>
                </a:solidFill>
              </a:rPr>
              <a:t>timesheet</a:t>
            </a:r>
            <a:r>
              <a:rPr lang="it-IT" sz="1400" dirty="0">
                <a:solidFill>
                  <a:schemeClr val="tx1"/>
                </a:solidFill>
              </a:rPr>
              <a:t> all’</a:t>
            </a:r>
          </a:p>
          <a:p>
            <a:pPr algn="ctr"/>
            <a:r>
              <a:rPr lang="it-IT" sz="1400" dirty="0">
                <a:solidFill>
                  <a:schemeClr val="tx1"/>
                </a:solidFill>
              </a:rPr>
              <a:t>amministratore</a:t>
            </a:r>
            <a:endParaRPr lang="it-IT" sz="1050" dirty="0">
              <a:solidFill>
                <a:schemeClr val="tx1"/>
              </a:solidFill>
            </a:endParaRPr>
          </a:p>
        </p:txBody>
      </p:sp>
      <p:sp>
        <p:nvSpPr>
          <p:cNvPr id="32" name="Ovale 31">
            <a:extLst>
              <a:ext uri="{FF2B5EF4-FFF2-40B4-BE49-F238E27FC236}">
                <a16:creationId xmlns:a16="http://schemas.microsoft.com/office/drawing/2014/main" id="{BE03A97E-F395-47E3-953F-C7C806DCB026}"/>
              </a:ext>
            </a:extLst>
          </p:cNvPr>
          <p:cNvSpPr/>
          <p:nvPr/>
        </p:nvSpPr>
        <p:spPr>
          <a:xfrm>
            <a:off x="7887791" y="6448425"/>
            <a:ext cx="964109"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a:extLst>
              <a:ext uri="{FF2B5EF4-FFF2-40B4-BE49-F238E27FC236}">
                <a16:creationId xmlns:a16="http://schemas.microsoft.com/office/drawing/2014/main" id="{660FFB78-DE2E-4C2D-AE88-581D77D3CB61}"/>
              </a:ext>
            </a:extLst>
          </p:cNvPr>
          <p:cNvSpPr txBox="1"/>
          <p:nvPr/>
        </p:nvSpPr>
        <p:spPr>
          <a:xfrm>
            <a:off x="6301908" y="6906462"/>
            <a:ext cx="1585883" cy="369332"/>
          </a:xfrm>
          <a:prstGeom prst="rect">
            <a:avLst/>
          </a:prstGeom>
          <a:noFill/>
          <a:ln w="19050">
            <a:solidFill>
              <a:srgbClr val="FF0000"/>
            </a:solidFill>
          </a:ln>
        </p:spPr>
        <p:txBody>
          <a:bodyPr wrap="none" rtlCol="0">
            <a:spAutoFit/>
          </a:bodyPr>
          <a:lstStyle/>
          <a:p>
            <a:r>
              <a:rPr lang="it-IT" dirty="0">
                <a:solidFill>
                  <a:srgbClr val="FF0000"/>
                </a:solidFill>
              </a:rPr>
              <a:t>Non usare MAI</a:t>
            </a:r>
          </a:p>
        </p:txBody>
      </p:sp>
      <p:cxnSp>
        <p:nvCxnSpPr>
          <p:cNvPr id="38" name="Connettore 2 37">
            <a:extLst>
              <a:ext uri="{FF2B5EF4-FFF2-40B4-BE49-F238E27FC236}">
                <a16:creationId xmlns:a16="http://schemas.microsoft.com/office/drawing/2014/main" id="{419B4B4B-DF9B-44C9-841C-1C68F9F8A461}"/>
              </a:ext>
            </a:extLst>
          </p:cNvPr>
          <p:cNvCxnSpPr>
            <a:cxnSpLocks/>
            <a:stCxn id="33" idx="3"/>
          </p:cNvCxnSpPr>
          <p:nvPr/>
        </p:nvCxnSpPr>
        <p:spPr>
          <a:xfrm flipV="1">
            <a:off x="7887791" y="6843058"/>
            <a:ext cx="354509" cy="248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20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824"/>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sp>
        <p:nvSpPr>
          <p:cNvPr id="36" name="object 9">
            <a:extLst>
              <a:ext uri="{FF2B5EF4-FFF2-40B4-BE49-F238E27FC236}">
                <a16:creationId xmlns:a16="http://schemas.microsoft.com/office/drawing/2014/main" id="{D2C3C65E-CE56-40C7-9D63-58E8C1AEDE6B}"/>
              </a:ext>
            </a:extLst>
          </p:cNvPr>
          <p:cNvSpPr txBox="1">
            <a:spLocks noGrp="1"/>
          </p:cNvSpPr>
          <p:nvPr>
            <p:ph type="title"/>
          </p:nvPr>
        </p:nvSpPr>
        <p:spPr>
          <a:xfrm>
            <a:off x="411116" y="2006888"/>
            <a:ext cx="9725528" cy="1789336"/>
          </a:xfrm>
          <a:prstGeom prst="rect">
            <a:avLst/>
          </a:prstGeom>
        </p:spPr>
        <p:txBody>
          <a:bodyPr vert="horz" wrap="square" lIns="0" tIns="43815" rIns="0" bIns="0" rtlCol="0">
            <a:spAutoFit/>
          </a:bodyPr>
          <a:lstStyle/>
          <a:p>
            <a:pPr marL="113030" marR="5080" algn="l">
              <a:lnSpc>
                <a:spcPct val="90300"/>
              </a:lnSpc>
              <a:spcBef>
                <a:spcPts val="345"/>
              </a:spcBef>
            </a:pPr>
            <a:r>
              <a:rPr lang="it-IT" sz="1800" dirty="0"/>
              <a:t>ALLERT</a:t>
            </a:r>
            <a:br>
              <a:rPr lang="it-IT" sz="1800" dirty="0"/>
            </a:br>
            <a:r>
              <a:rPr lang="it-IT" sz="1800" dirty="0"/>
              <a:t>Se vengono caricate più di TOT ore al giorno (il numero massimo dipende dal progetto) o si caricano ore su sabati, domeniche e altri festivi, il finanziatore può chiedere una spiegazione scientifica che deve essere plausibile.</a:t>
            </a:r>
            <a:br>
              <a:rPr lang="it-IT" sz="1800" dirty="0"/>
            </a:br>
            <a:r>
              <a:rPr lang="it-IT" sz="1800" dirty="0"/>
              <a:t>Se si caricano più ore al giorno, </a:t>
            </a:r>
            <a:r>
              <a:rPr lang="it-IT" sz="1800" u="sng" dirty="0"/>
              <a:t>una volta salvato </a:t>
            </a:r>
            <a:r>
              <a:rPr lang="it-IT" sz="1800" dirty="0"/>
              <a:t>il </a:t>
            </a:r>
            <a:r>
              <a:rPr lang="it-IT" sz="1800" dirty="0" err="1"/>
              <a:t>Timesheet</a:t>
            </a:r>
            <a:r>
              <a:rPr lang="it-IT" sz="1800" dirty="0"/>
              <a:t>, compare un </a:t>
            </a:r>
            <a:r>
              <a:rPr lang="it-IT" sz="1800" dirty="0" err="1"/>
              <a:t>allert</a:t>
            </a:r>
            <a:r>
              <a:rPr lang="it-IT" sz="1800" dirty="0"/>
              <a:t> che però NON E’ BLOCCANTE, quindi si può proseguire tenendo però presente che potrebbero essere richieste spiegazioni.</a:t>
            </a:r>
            <a:endParaRPr sz="1800" dirty="0"/>
          </a:p>
        </p:txBody>
      </p:sp>
      <p:sp>
        <p:nvSpPr>
          <p:cNvPr id="37" name="object 10">
            <a:extLst>
              <a:ext uri="{FF2B5EF4-FFF2-40B4-BE49-F238E27FC236}">
                <a16:creationId xmlns:a16="http://schemas.microsoft.com/office/drawing/2014/main" id="{0B6708CF-29C3-4B26-AF21-C751089AF792}"/>
              </a:ext>
            </a:extLst>
          </p:cNvPr>
          <p:cNvSpPr txBox="1"/>
          <p:nvPr/>
        </p:nvSpPr>
        <p:spPr>
          <a:xfrm>
            <a:off x="9768896" y="6439979"/>
            <a:ext cx="144780" cy="160020"/>
          </a:xfrm>
          <a:prstGeom prst="rect">
            <a:avLst/>
          </a:prstGeom>
        </p:spPr>
        <p:txBody>
          <a:bodyPr vert="horz" wrap="square" lIns="0" tIns="0" rIns="0" bIns="0" rtlCol="0">
            <a:spAutoFit/>
          </a:bodyPr>
          <a:lstStyle/>
          <a:p>
            <a:pPr marL="38100">
              <a:lnSpc>
                <a:spcPts val="1100"/>
              </a:lnSpc>
            </a:pPr>
            <a:fld id="{81D60167-4931-47E6-BA6A-407CBD079E47}" type="slidenum">
              <a:rPr sz="1050" dirty="0">
                <a:solidFill>
                  <a:srgbClr val="898989"/>
                </a:solidFill>
                <a:latin typeface="Calibri"/>
                <a:cs typeface="Calibri"/>
              </a:rPr>
              <a:t>8</a:t>
            </a:fld>
            <a:endParaRPr sz="1050">
              <a:latin typeface="Calibri"/>
              <a:cs typeface="Calibri"/>
            </a:endParaRPr>
          </a:p>
        </p:txBody>
      </p:sp>
      <p:pic>
        <p:nvPicPr>
          <p:cNvPr id="3" name="Immagine 2">
            <a:extLst>
              <a:ext uri="{FF2B5EF4-FFF2-40B4-BE49-F238E27FC236}">
                <a16:creationId xmlns:a16="http://schemas.microsoft.com/office/drawing/2014/main" id="{B528FCFA-3EAD-43EC-8D64-E349374782E6}"/>
              </a:ext>
            </a:extLst>
          </p:cNvPr>
          <p:cNvPicPr>
            <a:picLocks noChangeAspect="1"/>
          </p:cNvPicPr>
          <p:nvPr/>
        </p:nvPicPr>
        <p:blipFill rotWithShape="1">
          <a:blip r:embed="rId20"/>
          <a:srcRect l="-122" t="18041" r="27988" b="40021"/>
          <a:stretch/>
        </p:blipFill>
        <p:spPr>
          <a:xfrm>
            <a:off x="524899" y="3906478"/>
            <a:ext cx="8555601" cy="3264881"/>
          </a:xfrm>
          <a:prstGeom prst="rect">
            <a:avLst/>
          </a:prstGeom>
        </p:spPr>
      </p:pic>
    </p:spTree>
    <p:extLst>
      <p:ext uri="{BB962C8B-B14F-4D97-AF65-F5344CB8AC3E}">
        <p14:creationId xmlns:p14="http://schemas.microsoft.com/office/powerpoint/2010/main" val="291527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824"/>
            <a:ext cx="10703560" cy="1790700"/>
            <a:chOff x="-5333" y="767334"/>
            <a:chExt cx="10703560" cy="1790700"/>
          </a:xfrm>
        </p:grpSpPr>
        <p:sp>
          <p:nvSpPr>
            <p:cNvPr id="5" name="object 5"/>
            <p:cNvSpPr/>
            <p:nvPr/>
          </p:nvSpPr>
          <p:spPr>
            <a:xfrm>
              <a:off x="0" y="772668"/>
              <a:ext cx="10692765" cy="1780539"/>
            </a:xfrm>
            <a:custGeom>
              <a:avLst/>
              <a:gdLst/>
              <a:ahLst/>
              <a:cxnLst/>
              <a:rect l="l" t="t" r="r" b="b"/>
              <a:pathLst>
                <a:path w="10692765" h="1780539">
                  <a:moveTo>
                    <a:pt x="10692384" y="1780031"/>
                  </a:moveTo>
                  <a:lnTo>
                    <a:pt x="0" y="1780031"/>
                  </a:lnTo>
                  <a:lnTo>
                    <a:pt x="0" y="0"/>
                  </a:lnTo>
                  <a:lnTo>
                    <a:pt x="10692384" y="0"/>
                  </a:lnTo>
                  <a:lnTo>
                    <a:pt x="10692384" y="1780031"/>
                  </a:lnTo>
                  <a:close/>
                </a:path>
              </a:pathLst>
            </a:custGeom>
            <a:solidFill>
              <a:srgbClr val="1C00FF"/>
            </a:solidFill>
          </p:spPr>
          <p:txBody>
            <a:bodyPr wrap="square" lIns="0" tIns="0" rIns="0" bIns="0" rtlCol="0"/>
            <a:lstStyle/>
            <a:p>
              <a:endParaRPr/>
            </a:p>
          </p:txBody>
        </p:sp>
        <p:sp>
          <p:nvSpPr>
            <p:cNvPr id="6" name="object 6"/>
            <p:cNvSpPr/>
            <p:nvPr/>
          </p:nvSpPr>
          <p:spPr>
            <a:xfrm>
              <a:off x="0" y="772668"/>
              <a:ext cx="10692765" cy="1780539"/>
            </a:xfrm>
            <a:custGeom>
              <a:avLst/>
              <a:gdLst/>
              <a:ahLst/>
              <a:cxnLst/>
              <a:rect l="l" t="t" r="r" b="b"/>
              <a:pathLst>
                <a:path w="10692765" h="1780539">
                  <a:moveTo>
                    <a:pt x="0" y="0"/>
                  </a:moveTo>
                  <a:lnTo>
                    <a:pt x="10692384" y="0"/>
                  </a:lnTo>
                  <a:lnTo>
                    <a:pt x="10692384" y="1780031"/>
                  </a:lnTo>
                  <a:lnTo>
                    <a:pt x="0" y="1780031"/>
                  </a:lnTo>
                  <a:lnTo>
                    <a:pt x="0" y="0"/>
                  </a:lnTo>
                  <a:close/>
                </a:path>
              </a:pathLst>
            </a:custGeom>
            <a:ln w="10668">
              <a:solidFill>
                <a:srgbClr val="41709C"/>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82702" y="1069085"/>
              <a:ext cx="618744" cy="620268"/>
            </a:xfrm>
            <a:prstGeom prst="rect">
              <a:avLst/>
            </a:prstGeom>
          </p:spPr>
        </p:pic>
        <p:pic>
          <p:nvPicPr>
            <p:cNvPr id="8" name="object 8"/>
            <p:cNvPicPr/>
            <p:nvPr/>
          </p:nvPicPr>
          <p:blipFill>
            <a:blip r:embed="rId3" cstate="print"/>
            <a:stretch>
              <a:fillRect/>
            </a:stretch>
          </p:blipFill>
          <p:spPr>
            <a:xfrm>
              <a:off x="981456" y="1095756"/>
              <a:ext cx="146303" cy="172212"/>
            </a:xfrm>
            <a:prstGeom prst="rect">
              <a:avLst/>
            </a:prstGeom>
          </p:spPr>
        </p:pic>
        <p:pic>
          <p:nvPicPr>
            <p:cNvPr id="9" name="object 9"/>
            <p:cNvPicPr/>
            <p:nvPr/>
          </p:nvPicPr>
          <p:blipFill>
            <a:blip r:embed="rId4" cstate="print"/>
            <a:stretch>
              <a:fillRect/>
            </a:stretch>
          </p:blipFill>
          <p:spPr>
            <a:xfrm>
              <a:off x="1156716" y="1095755"/>
              <a:ext cx="144780" cy="167640"/>
            </a:xfrm>
            <a:prstGeom prst="rect">
              <a:avLst/>
            </a:prstGeom>
          </p:spPr>
        </p:pic>
        <p:pic>
          <p:nvPicPr>
            <p:cNvPr id="10" name="object 10"/>
            <p:cNvPicPr/>
            <p:nvPr/>
          </p:nvPicPr>
          <p:blipFill>
            <a:blip r:embed="rId5" cstate="print"/>
            <a:stretch>
              <a:fillRect/>
            </a:stretch>
          </p:blipFill>
          <p:spPr>
            <a:xfrm>
              <a:off x="1330451" y="1095755"/>
              <a:ext cx="362712" cy="167640"/>
            </a:xfrm>
            <a:prstGeom prst="rect">
              <a:avLst/>
            </a:prstGeom>
          </p:spPr>
        </p:pic>
        <p:pic>
          <p:nvPicPr>
            <p:cNvPr id="11" name="object 11"/>
            <p:cNvPicPr/>
            <p:nvPr/>
          </p:nvPicPr>
          <p:blipFill>
            <a:blip r:embed="rId6" cstate="print"/>
            <a:stretch>
              <a:fillRect/>
            </a:stretch>
          </p:blipFill>
          <p:spPr>
            <a:xfrm>
              <a:off x="1717548" y="1092708"/>
              <a:ext cx="304799" cy="175260"/>
            </a:xfrm>
            <a:prstGeom prst="rect">
              <a:avLst/>
            </a:prstGeom>
          </p:spPr>
        </p:pic>
        <p:sp>
          <p:nvSpPr>
            <p:cNvPr id="12" name="object 12"/>
            <p:cNvSpPr/>
            <p:nvPr/>
          </p:nvSpPr>
          <p:spPr>
            <a:xfrm>
              <a:off x="2043683" y="1095756"/>
              <a:ext cx="43180" cy="167640"/>
            </a:xfrm>
            <a:custGeom>
              <a:avLst/>
              <a:gdLst/>
              <a:ahLst/>
              <a:cxnLst/>
              <a:rect l="l" t="t" r="r" b="b"/>
              <a:pathLst>
                <a:path w="43180" h="167640">
                  <a:moveTo>
                    <a:pt x="42671" y="167639"/>
                  </a:moveTo>
                  <a:lnTo>
                    <a:pt x="0" y="167639"/>
                  </a:lnTo>
                  <a:lnTo>
                    <a:pt x="0" y="0"/>
                  </a:lnTo>
                  <a:lnTo>
                    <a:pt x="42671" y="0"/>
                  </a:lnTo>
                  <a:lnTo>
                    <a:pt x="42671" y="167639"/>
                  </a:lnTo>
                  <a:close/>
                </a:path>
              </a:pathLst>
            </a:custGeom>
            <a:solidFill>
              <a:srgbClr val="FDFDFD"/>
            </a:solidFill>
          </p:spPr>
          <p:txBody>
            <a:bodyPr wrap="square" lIns="0" tIns="0" rIns="0" bIns="0" rtlCol="0"/>
            <a:lstStyle/>
            <a:p>
              <a:endParaRPr/>
            </a:p>
          </p:txBody>
        </p:sp>
        <p:pic>
          <p:nvPicPr>
            <p:cNvPr id="13" name="object 13"/>
            <p:cNvPicPr/>
            <p:nvPr/>
          </p:nvPicPr>
          <p:blipFill>
            <a:blip r:embed="rId7" cstate="print"/>
            <a:stretch>
              <a:fillRect/>
            </a:stretch>
          </p:blipFill>
          <p:spPr>
            <a:xfrm>
              <a:off x="2106168" y="1051559"/>
              <a:ext cx="294131" cy="211836"/>
            </a:xfrm>
            <a:prstGeom prst="rect">
              <a:avLst/>
            </a:prstGeom>
          </p:spPr>
        </p:pic>
        <p:pic>
          <p:nvPicPr>
            <p:cNvPr id="14" name="object 14"/>
            <p:cNvPicPr/>
            <p:nvPr/>
          </p:nvPicPr>
          <p:blipFill>
            <a:blip r:embed="rId8" cstate="print"/>
            <a:stretch>
              <a:fillRect/>
            </a:stretch>
          </p:blipFill>
          <p:spPr>
            <a:xfrm>
              <a:off x="982979" y="1299972"/>
              <a:ext cx="153924" cy="167640"/>
            </a:xfrm>
            <a:prstGeom prst="rect">
              <a:avLst/>
            </a:prstGeom>
          </p:spPr>
        </p:pic>
        <p:pic>
          <p:nvPicPr>
            <p:cNvPr id="15" name="object 15"/>
            <p:cNvPicPr/>
            <p:nvPr/>
          </p:nvPicPr>
          <p:blipFill>
            <a:blip r:embed="rId9" cstate="print"/>
            <a:stretch>
              <a:fillRect/>
            </a:stretch>
          </p:blipFill>
          <p:spPr>
            <a:xfrm>
              <a:off x="1161288" y="1296923"/>
              <a:ext cx="315467" cy="173736"/>
            </a:xfrm>
            <a:prstGeom prst="rect">
              <a:avLst/>
            </a:prstGeom>
          </p:spPr>
        </p:pic>
        <p:sp>
          <p:nvSpPr>
            <p:cNvPr id="16" name="object 16"/>
            <p:cNvSpPr/>
            <p:nvPr/>
          </p:nvSpPr>
          <p:spPr>
            <a:xfrm>
              <a:off x="1504175" y="1299971"/>
              <a:ext cx="187960" cy="167640"/>
            </a:xfrm>
            <a:custGeom>
              <a:avLst/>
              <a:gdLst/>
              <a:ahLst/>
              <a:cxnLst/>
              <a:rect l="l" t="t" r="r" b="b"/>
              <a:pathLst>
                <a:path w="187960" h="167640">
                  <a:moveTo>
                    <a:pt x="121920" y="130810"/>
                  </a:moveTo>
                  <a:lnTo>
                    <a:pt x="44196" y="130810"/>
                  </a:lnTo>
                  <a:lnTo>
                    <a:pt x="44196" y="0"/>
                  </a:lnTo>
                  <a:lnTo>
                    <a:pt x="0" y="0"/>
                  </a:lnTo>
                  <a:lnTo>
                    <a:pt x="0" y="130810"/>
                  </a:lnTo>
                  <a:lnTo>
                    <a:pt x="0" y="167640"/>
                  </a:lnTo>
                  <a:lnTo>
                    <a:pt x="121920" y="167640"/>
                  </a:lnTo>
                  <a:lnTo>
                    <a:pt x="121920" y="130810"/>
                  </a:lnTo>
                  <a:close/>
                </a:path>
                <a:path w="187960" h="167640">
                  <a:moveTo>
                    <a:pt x="187464" y="0"/>
                  </a:moveTo>
                  <a:lnTo>
                    <a:pt x="143268" y="0"/>
                  </a:lnTo>
                  <a:lnTo>
                    <a:pt x="143268" y="167640"/>
                  </a:lnTo>
                  <a:lnTo>
                    <a:pt x="187464" y="167640"/>
                  </a:lnTo>
                  <a:lnTo>
                    <a:pt x="187464" y="0"/>
                  </a:lnTo>
                  <a:close/>
                </a:path>
              </a:pathLst>
            </a:custGeom>
            <a:solidFill>
              <a:srgbClr val="FDFDFD"/>
            </a:solidFill>
          </p:spPr>
          <p:txBody>
            <a:bodyPr wrap="square" lIns="0" tIns="0" rIns="0" bIns="0" rtlCol="0"/>
            <a:lstStyle/>
            <a:p>
              <a:endParaRPr/>
            </a:p>
          </p:txBody>
        </p:sp>
        <p:pic>
          <p:nvPicPr>
            <p:cNvPr id="17" name="object 17"/>
            <p:cNvPicPr/>
            <p:nvPr/>
          </p:nvPicPr>
          <p:blipFill>
            <a:blip r:embed="rId10" cstate="print"/>
            <a:stretch>
              <a:fillRect/>
            </a:stretch>
          </p:blipFill>
          <p:spPr>
            <a:xfrm>
              <a:off x="1786127" y="1296924"/>
              <a:ext cx="461771" cy="173736"/>
            </a:xfrm>
            <a:prstGeom prst="rect">
              <a:avLst/>
            </a:prstGeom>
          </p:spPr>
        </p:pic>
        <p:pic>
          <p:nvPicPr>
            <p:cNvPr id="18" name="object 18"/>
            <p:cNvPicPr/>
            <p:nvPr/>
          </p:nvPicPr>
          <p:blipFill>
            <a:blip r:embed="rId11" cstate="print"/>
            <a:stretch>
              <a:fillRect/>
            </a:stretch>
          </p:blipFill>
          <p:spPr>
            <a:xfrm>
              <a:off x="2278379" y="1299972"/>
              <a:ext cx="153924" cy="167640"/>
            </a:xfrm>
            <a:prstGeom prst="rect">
              <a:avLst/>
            </a:prstGeom>
          </p:spPr>
        </p:pic>
        <p:sp>
          <p:nvSpPr>
            <p:cNvPr id="19" name="object 19"/>
            <p:cNvSpPr/>
            <p:nvPr/>
          </p:nvSpPr>
          <p:spPr>
            <a:xfrm>
              <a:off x="2455164" y="1299971"/>
              <a:ext cx="44450" cy="167640"/>
            </a:xfrm>
            <a:custGeom>
              <a:avLst/>
              <a:gdLst/>
              <a:ahLst/>
              <a:cxnLst/>
              <a:rect l="l" t="t" r="r" b="b"/>
              <a:pathLst>
                <a:path w="44450" h="167640">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0" name="object 20"/>
            <p:cNvPicPr/>
            <p:nvPr/>
          </p:nvPicPr>
          <p:blipFill>
            <a:blip r:embed="rId12" cstate="print"/>
            <a:stretch>
              <a:fillRect/>
            </a:stretch>
          </p:blipFill>
          <p:spPr>
            <a:xfrm>
              <a:off x="982979" y="1504188"/>
              <a:ext cx="153924" cy="167640"/>
            </a:xfrm>
            <a:prstGeom prst="rect">
              <a:avLst/>
            </a:prstGeom>
          </p:spPr>
        </p:pic>
        <p:sp>
          <p:nvSpPr>
            <p:cNvPr id="21" name="object 21"/>
            <p:cNvSpPr/>
            <p:nvPr/>
          </p:nvSpPr>
          <p:spPr>
            <a:xfrm>
              <a:off x="1161288" y="1504187"/>
              <a:ext cx="44450" cy="167640"/>
            </a:xfrm>
            <a:custGeom>
              <a:avLst/>
              <a:gdLst/>
              <a:ahLst/>
              <a:cxnLst/>
              <a:rect l="l" t="t" r="r" b="b"/>
              <a:pathLst>
                <a:path w="44450" h="167639">
                  <a:moveTo>
                    <a:pt x="44195" y="167640"/>
                  </a:moveTo>
                  <a:lnTo>
                    <a:pt x="0" y="167640"/>
                  </a:lnTo>
                  <a:lnTo>
                    <a:pt x="0" y="0"/>
                  </a:lnTo>
                  <a:lnTo>
                    <a:pt x="44195" y="0"/>
                  </a:lnTo>
                  <a:lnTo>
                    <a:pt x="44195" y="167640"/>
                  </a:lnTo>
                  <a:close/>
                </a:path>
              </a:pathLst>
            </a:custGeom>
            <a:solidFill>
              <a:srgbClr val="FDFDFD"/>
            </a:solidFill>
          </p:spPr>
          <p:txBody>
            <a:bodyPr wrap="square" lIns="0" tIns="0" rIns="0" bIns="0" rtlCol="0"/>
            <a:lstStyle/>
            <a:p>
              <a:endParaRPr/>
            </a:p>
          </p:txBody>
        </p:sp>
        <p:pic>
          <p:nvPicPr>
            <p:cNvPr id="22" name="object 22"/>
            <p:cNvPicPr/>
            <p:nvPr/>
          </p:nvPicPr>
          <p:blipFill>
            <a:blip r:embed="rId13" cstate="print"/>
            <a:stretch>
              <a:fillRect/>
            </a:stretch>
          </p:blipFill>
          <p:spPr>
            <a:xfrm>
              <a:off x="1307591" y="1504187"/>
              <a:ext cx="146303" cy="170687"/>
            </a:xfrm>
            <a:prstGeom prst="rect">
              <a:avLst/>
            </a:prstGeom>
          </p:spPr>
        </p:pic>
        <p:pic>
          <p:nvPicPr>
            <p:cNvPr id="23" name="object 23"/>
            <p:cNvPicPr/>
            <p:nvPr/>
          </p:nvPicPr>
          <p:blipFill>
            <a:blip r:embed="rId14" cstate="print"/>
            <a:stretch>
              <a:fillRect/>
            </a:stretch>
          </p:blipFill>
          <p:spPr>
            <a:xfrm>
              <a:off x="1482851" y="1504188"/>
              <a:ext cx="153924" cy="167640"/>
            </a:xfrm>
            <a:prstGeom prst="rect">
              <a:avLst/>
            </a:prstGeom>
          </p:spPr>
        </p:pic>
        <p:sp>
          <p:nvSpPr>
            <p:cNvPr id="24" name="object 24"/>
            <p:cNvSpPr/>
            <p:nvPr/>
          </p:nvSpPr>
          <p:spPr>
            <a:xfrm>
              <a:off x="1661160" y="1504187"/>
              <a:ext cx="43180" cy="167640"/>
            </a:xfrm>
            <a:custGeom>
              <a:avLst/>
              <a:gdLst/>
              <a:ahLst/>
              <a:cxnLst/>
              <a:rect l="l" t="t" r="r" b="b"/>
              <a:pathLst>
                <a:path w="43180" h="167639">
                  <a:moveTo>
                    <a:pt x="42672" y="167640"/>
                  </a:moveTo>
                  <a:lnTo>
                    <a:pt x="0" y="167640"/>
                  </a:lnTo>
                  <a:lnTo>
                    <a:pt x="0" y="0"/>
                  </a:lnTo>
                  <a:lnTo>
                    <a:pt x="42672" y="0"/>
                  </a:lnTo>
                  <a:lnTo>
                    <a:pt x="42672" y="167640"/>
                  </a:lnTo>
                  <a:close/>
                </a:path>
              </a:pathLst>
            </a:custGeom>
            <a:solidFill>
              <a:srgbClr val="FDFDFD"/>
            </a:solidFill>
          </p:spPr>
          <p:txBody>
            <a:bodyPr wrap="square" lIns="0" tIns="0" rIns="0" bIns="0" rtlCol="0"/>
            <a:lstStyle/>
            <a:p>
              <a:endParaRPr/>
            </a:p>
          </p:txBody>
        </p:sp>
        <p:pic>
          <p:nvPicPr>
            <p:cNvPr id="25" name="object 25"/>
            <p:cNvPicPr/>
            <p:nvPr/>
          </p:nvPicPr>
          <p:blipFill>
            <a:blip r:embed="rId15" cstate="print"/>
            <a:stretch>
              <a:fillRect/>
            </a:stretch>
          </p:blipFill>
          <p:spPr>
            <a:xfrm>
              <a:off x="1734311" y="1504188"/>
              <a:ext cx="144780" cy="167640"/>
            </a:xfrm>
            <a:prstGeom prst="rect">
              <a:avLst/>
            </a:prstGeom>
          </p:spPr>
        </p:pic>
        <p:sp>
          <p:nvSpPr>
            <p:cNvPr id="26" name="object 26"/>
            <p:cNvSpPr/>
            <p:nvPr/>
          </p:nvSpPr>
          <p:spPr>
            <a:xfrm>
              <a:off x="1908048" y="1504187"/>
              <a:ext cx="135890" cy="167640"/>
            </a:xfrm>
            <a:custGeom>
              <a:avLst/>
              <a:gdLst/>
              <a:ahLst/>
              <a:cxnLst/>
              <a:rect l="l" t="t" r="r" b="b"/>
              <a:pathLst>
                <a:path w="135889" h="167639">
                  <a:moveTo>
                    <a:pt x="135636" y="129540"/>
                  </a:moveTo>
                  <a:lnTo>
                    <a:pt x="44196" y="129540"/>
                  </a:lnTo>
                  <a:lnTo>
                    <a:pt x="44196" y="97790"/>
                  </a:lnTo>
                  <a:lnTo>
                    <a:pt x="126492" y="97790"/>
                  </a:lnTo>
                  <a:lnTo>
                    <a:pt x="126492" y="63500"/>
                  </a:lnTo>
                  <a:lnTo>
                    <a:pt x="44196" y="63500"/>
                  </a:lnTo>
                  <a:lnTo>
                    <a:pt x="44196" y="35560"/>
                  </a:lnTo>
                  <a:lnTo>
                    <a:pt x="134112" y="35560"/>
                  </a:lnTo>
                  <a:lnTo>
                    <a:pt x="134112" y="0"/>
                  </a:lnTo>
                  <a:lnTo>
                    <a:pt x="0" y="0"/>
                  </a:lnTo>
                  <a:lnTo>
                    <a:pt x="0" y="35560"/>
                  </a:lnTo>
                  <a:lnTo>
                    <a:pt x="0" y="63500"/>
                  </a:lnTo>
                  <a:lnTo>
                    <a:pt x="0" y="97790"/>
                  </a:lnTo>
                  <a:lnTo>
                    <a:pt x="0" y="129540"/>
                  </a:lnTo>
                  <a:lnTo>
                    <a:pt x="0" y="167640"/>
                  </a:lnTo>
                  <a:lnTo>
                    <a:pt x="135636" y="167640"/>
                  </a:lnTo>
                  <a:lnTo>
                    <a:pt x="135636" y="129540"/>
                  </a:lnTo>
                  <a:close/>
                </a:path>
              </a:pathLst>
            </a:custGeom>
            <a:solidFill>
              <a:srgbClr val="FDFDFD"/>
            </a:solidFill>
          </p:spPr>
          <p:txBody>
            <a:bodyPr wrap="square" lIns="0" tIns="0" rIns="0" bIns="0" rtlCol="0"/>
            <a:lstStyle/>
            <a:p>
              <a:endParaRPr/>
            </a:p>
          </p:txBody>
        </p:sp>
        <p:pic>
          <p:nvPicPr>
            <p:cNvPr id="27" name="object 27"/>
            <p:cNvPicPr/>
            <p:nvPr/>
          </p:nvPicPr>
          <p:blipFill>
            <a:blip r:embed="rId16" cstate="print"/>
            <a:stretch>
              <a:fillRect/>
            </a:stretch>
          </p:blipFill>
          <p:spPr>
            <a:xfrm>
              <a:off x="976883" y="1770888"/>
              <a:ext cx="208788" cy="106679"/>
            </a:xfrm>
            <a:prstGeom prst="rect">
              <a:avLst/>
            </a:prstGeom>
          </p:spPr>
        </p:pic>
        <p:pic>
          <p:nvPicPr>
            <p:cNvPr id="28" name="object 28"/>
            <p:cNvPicPr/>
            <p:nvPr/>
          </p:nvPicPr>
          <p:blipFill>
            <a:blip r:embed="rId17" cstate="print"/>
            <a:stretch>
              <a:fillRect/>
            </a:stretch>
          </p:blipFill>
          <p:spPr>
            <a:xfrm>
              <a:off x="1240536" y="1776984"/>
              <a:ext cx="315467" cy="100584"/>
            </a:xfrm>
            <a:prstGeom prst="rect">
              <a:avLst/>
            </a:prstGeom>
          </p:spPr>
        </p:pic>
        <p:pic>
          <p:nvPicPr>
            <p:cNvPr id="29" name="object 29"/>
            <p:cNvPicPr/>
            <p:nvPr/>
          </p:nvPicPr>
          <p:blipFill>
            <a:blip r:embed="rId18" cstate="print"/>
            <a:stretch>
              <a:fillRect/>
            </a:stretch>
          </p:blipFill>
          <p:spPr>
            <a:xfrm>
              <a:off x="1606296" y="1770888"/>
              <a:ext cx="435864" cy="106680"/>
            </a:xfrm>
            <a:prstGeom prst="rect">
              <a:avLst/>
            </a:prstGeom>
          </p:spPr>
        </p:pic>
        <p:pic>
          <p:nvPicPr>
            <p:cNvPr id="30" name="object 30"/>
            <p:cNvPicPr/>
            <p:nvPr/>
          </p:nvPicPr>
          <p:blipFill>
            <a:blip r:embed="rId19" cstate="print"/>
            <a:stretch>
              <a:fillRect/>
            </a:stretch>
          </p:blipFill>
          <p:spPr>
            <a:xfrm>
              <a:off x="8987027" y="844296"/>
              <a:ext cx="1624583" cy="1711451"/>
            </a:xfrm>
            <a:prstGeom prst="rect">
              <a:avLst/>
            </a:prstGeom>
          </p:spPr>
        </p:pic>
      </p:grpSp>
      <p:sp>
        <p:nvSpPr>
          <p:cNvPr id="31" name="object 2">
            <a:extLst>
              <a:ext uri="{FF2B5EF4-FFF2-40B4-BE49-F238E27FC236}">
                <a16:creationId xmlns:a16="http://schemas.microsoft.com/office/drawing/2014/main" id="{7A3B671E-792E-43B7-B958-97F146291C0B}"/>
              </a:ext>
            </a:extLst>
          </p:cNvPr>
          <p:cNvSpPr txBox="1">
            <a:spLocks noGrp="1"/>
          </p:cNvSpPr>
          <p:nvPr>
            <p:ph type="title"/>
          </p:nvPr>
        </p:nvSpPr>
        <p:spPr>
          <a:xfrm>
            <a:off x="393701" y="1952625"/>
            <a:ext cx="4876799" cy="3035831"/>
          </a:xfrm>
          <a:prstGeom prst="rect">
            <a:avLst/>
          </a:prstGeom>
        </p:spPr>
        <p:txBody>
          <a:bodyPr vert="horz" wrap="square" lIns="0" tIns="43815" rIns="0" bIns="0" rtlCol="0">
            <a:spAutoFit/>
          </a:bodyPr>
          <a:lstStyle/>
          <a:p>
            <a:pPr marL="71755" marR="5080" algn="just">
              <a:lnSpc>
                <a:spcPct val="90300"/>
              </a:lnSpc>
              <a:spcBef>
                <a:spcPts val="345"/>
              </a:spcBef>
            </a:pPr>
            <a:r>
              <a:rPr lang="it-IT" sz="1800" dirty="0"/>
              <a:t>Il </a:t>
            </a:r>
            <a:r>
              <a:rPr lang="it-IT" sz="1800" dirty="0" err="1"/>
              <a:t>Timesheet</a:t>
            </a:r>
            <a:r>
              <a:rPr lang="it-IT" sz="1800" dirty="0"/>
              <a:t> integrato deve raggiungere annualmente 1.500 ore (monte ore definito dalla legge Gelmini) compresi registro, diario e attività di ricerca, quindi 125 ore di media al mese.</a:t>
            </a:r>
            <a:br>
              <a:rPr lang="it-IT" sz="1800" dirty="0"/>
            </a:br>
            <a:br>
              <a:rPr lang="it-IT" sz="1800" dirty="0"/>
            </a:br>
            <a:r>
              <a:rPr lang="it-IT" sz="1800" dirty="0">
                <a:solidFill>
                  <a:srgbClr val="FF0000"/>
                </a:solidFill>
              </a:rPr>
              <a:t>Se il ricercatore è coinvolto in almeno un progetto di ricerca che prevede come monte ore 1.720 </a:t>
            </a:r>
            <a:r>
              <a:rPr lang="it-IT" sz="1800" dirty="0"/>
              <a:t>(ad esempio i progetti europei) allora il </a:t>
            </a:r>
            <a:r>
              <a:rPr lang="it-IT" sz="1800" dirty="0" err="1">
                <a:solidFill>
                  <a:srgbClr val="FF0000"/>
                </a:solidFill>
              </a:rPr>
              <a:t>Timesheet</a:t>
            </a:r>
            <a:r>
              <a:rPr lang="it-IT" sz="1800" dirty="0">
                <a:solidFill>
                  <a:srgbClr val="FF0000"/>
                </a:solidFill>
              </a:rPr>
              <a:t> integrato </a:t>
            </a:r>
            <a:r>
              <a:rPr lang="it-IT" sz="1800" dirty="0"/>
              <a:t>deve raggiungere annualmente </a:t>
            </a:r>
            <a:r>
              <a:rPr lang="it-IT" sz="1800" dirty="0">
                <a:solidFill>
                  <a:srgbClr val="FF0000"/>
                </a:solidFill>
              </a:rPr>
              <a:t>1.720 ore</a:t>
            </a:r>
            <a:r>
              <a:rPr lang="it-IT" sz="1800" dirty="0"/>
              <a:t>, quindi 143 ore di media al mese.</a:t>
            </a:r>
            <a:endParaRPr sz="1800" dirty="0">
              <a:solidFill>
                <a:srgbClr val="FF0000"/>
              </a:solidFill>
            </a:endParaRPr>
          </a:p>
        </p:txBody>
      </p:sp>
      <p:sp>
        <p:nvSpPr>
          <p:cNvPr id="2" name="CasellaDiTesto 1">
            <a:extLst>
              <a:ext uri="{FF2B5EF4-FFF2-40B4-BE49-F238E27FC236}">
                <a16:creationId xmlns:a16="http://schemas.microsoft.com/office/drawing/2014/main" id="{AE18BD42-2147-4B81-8141-7F724964A9D3}"/>
              </a:ext>
            </a:extLst>
          </p:cNvPr>
          <p:cNvSpPr txBox="1"/>
          <p:nvPr/>
        </p:nvSpPr>
        <p:spPr>
          <a:xfrm>
            <a:off x="442696" y="5686425"/>
            <a:ext cx="4751604" cy="923330"/>
          </a:xfrm>
          <a:prstGeom prst="rect">
            <a:avLst/>
          </a:prstGeom>
          <a:noFill/>
          <a:ln w="28575">
            <a:solidFill>
              <a:srgbClr val="0070C0"/>
            </a:solidFill>
          </a:ln>
        </p:spPr>
        <p:txBody>
          <a:bodyPr wrap="square" rtlCol="0">
            <a:spAutoFit/>
          </a:bodyPr>
          <a:lstStyle/>
          <a:p>
            <a:r>
              <a:rPr lang="it-IT" b="1" dirty="0">
                <a:solidFill>
                  <a:srgbClr val="1C00FF"/>
                </a:solidFill>
                <a:latin typeface="Trebuchet MS"/>
                <a:ea typeface="+mj-ea"/>
              </a:rPr>
              <a:t>Ricordarsi di caricare anche le ore per:</a:t>
            </a:r>
            <a:br>
              <a:rPr lang="it-IT" b="1" dirty="0">
                <a:solidFill>
                  <a:srgbClr val="1C00FF"/>
                </a:solidFill>
                <a:latin typeface="Trebuchet MS"/>
                <a:ea typeface="+mj-ea"/>
              </a:rPr>
            </a:br>
            <a:r>
              <a:rPr lang="it-IT" b="1" dirty="0">
                <a:solidFill>
                  <a:srgbClr val="1C00FF"/>
                </a:solidFill>
                <a:latin typeface="Trebuchet MS"/>
                <a:ea typeface="+mj-ea"/>
              </a:rPr>
              <a:t>* altre attività di ricerca (ricerca libera)</a:t>
            </a:r>
            <a:br>
              <a:rPr lang="it-IT" b="1" dirty="0">
                <a:solidFill>
                  <a:srgbClr val="1C00FF"/>
                </a:solidFill>
                <a:latin typeface="Trebuchet MS"/>
                <a:ea typeface="+mj-ea"/>
              </a:rPr>
            </a:br>
            <a:r>
              <a:rPr lang="it-IT" b="1" dirty="0">
                <a:solidFill>
                  <a:srgbClr val="1C00FF"/>
                </a:solidFill>
                <a:latin typeface="Trebuchet MS"/>
                <a:ea typeface="+mj-ea"/>
              </a:rPr>
              <a:t>* attività assistenziali (solo ospedalieri)</a:t>
            </a:r>
          </a:p>
        </p:txBody>
      </p:sp>
      <p:pic>
        <p:nvPicPr>
          <p:cNvPr id="32" name="Immagine 31">
            <a:extLst>
              <a:ext uri="{FF2B5EF4-FFF2-40B4-BE49-F238E27FC236}">
                <a16:creationId xmlns:a16="http://schemas.microsoft.com/office/drawing/2014/main" id="{5E390E29-F023-43FB-AFF7-2991E1ED1479}"/>
              </a:ext>
            </a:extLst>
          </p:cNvPr>
          <p:cNvPicPr>
            <a:picLocks noChangeAspect="1"/>
          </p:cNvPicPr>
          <p:nvPr/>
        </p:nvPicPr>
        <p:blipFill rotWithShape="1">
          <a:blip r:embed="rId20"/>
          <a:srcRect t="20056" r="60194" b="13351"/>
          <a:stretch/>
        </p:blipFill>
        <p:spPr>
          <a:xfrm>
            <a:off x="5651500" y="2824455"/>
            <a:ext cx="4789704" cy="4328002"/>
          </a:xfrm>
          <a:prstGeom prst="rect">
            <a:avLst/>
          </a:prstGeom>
        </p:spPr>
      </p:pic>
      <p:cxnSp>
        <p:nvCxnSpPr>
          <p:cNvPr id="34" name="Connettore 2 33">
            <a:extLst>
              <a:ext uri="{FF2B5EF4-FFF2-40B4-BE49-F238E27FC236}">
                <a16:creationId xmlns:a16="http://schemas.microsoft.com/office/drawing/2014/main" id="{C058E6B2-705C-46E5-8D11-17D2D0AB6DB7}"/>
              </a:ext>
            </a:extLst>
          </p:cNvPr>
          <p:cNvCxnSpPr>
            <a:cxnSpLocks/>
          </p:cNvCxnSpPr>
          <p:nvPr/>
        </p:nvCxnSpPr>
        <p:spPr>
          <a:xfrm>
            <a:off x="5194300" y="5915025"/>
            <a:ext cx="533400" cy="23753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38CFED5A-A2BA-4446-B7CE-D960FB67D4D6}"/>
              </a:ext>
            </a:extLst>
          </p:cNvPr>
          <p:cNvCxnSpPr>
            <a:cxnSpLocks/>
          </p:cNvCxnSpPr>
          <p:nvPr/>
        </p:nvCxnSpPr>
        <p:spPr>
          <a:xfrm>
            <a:off x="5194300" y="6524625"/>
            <a:ext cx="495300" cy="23753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405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TotalTime>
  <Words>591</Words>
  <Application>Microsoft Office PowerPoint</Application>
  <PresentationFormat>Personalizzato</PresentationFormat>
  <Paragraphs>43</Paragraphs>
  <Slides>11</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11</vt:i4>
      </vt:variant>
    </vt:vector>
  </HeadingPairs>
  <TitlesOfParts>
    <vt:vector size="14" baseType="lpstr">
      <vt:lpstr>Calibri</vt:lpstr>
      <vt:lpstr>Trebuchet MS</vt:lpstr>
      <vt:lpstr>Office Theme</vt:lpstr>
      <vt:lpstr>Il Timesheet integrato è composto da   registro lezioni  + diario + attività di ricerca (progetti e altre attività di ricerca)</vt:lpstr>
      <vt:lpstr>Timesheet integrato va compilato da tutti i professori e ricercatori, in alcuni casi anche assegnisti, collaboratori e personale TA, che siano coinvolti in gruppi di ricerca per progetti da RENDICONTARE  Perché? Per rendicontare le ore del personale coinvolto nei progetti sia che queste vengano rimborsate sia che siano imputate a cofinanziamento.</vt:lpstr>
      <vt:lpstr>Presentazione standard di PowerPoint</vt:lpstr>
      <vt:lpstr>Presentazione standard di PowerPoint</vt:lpstr>
      <vt:lpstr>Presentazione standard di PowerPoint</vt:lpstr>
      <vt:lpstr>Presentazione standard di PowerPoint</vt:lpstr>
      <vt:lpstr>Presentazione standard di PowerPoint</vt:lpstr>
      <vt:lpstr>ALLERT Se vengono caricate più di TOT ore al giorno (il numero massimo dipende dal progetto) o si caricano ore su sabati, domeniche e altri festivi, il finanziatore può chiedere una spiegazione scientifica che deve essere plausibile. Se si caricano più ore al giorno, una volta salvato il Timesheet, compare un allert che però NON E’ BLOCCANTE, quindi si può proseguire tenendo però presente che potrebbero essere richieste spiegazioni.</vt:lpstr>
      <vt:lpstr>Il Timesheet integrato deve raggiungere annualmente 1.500 ore (monte ore definito dalla legge Gelmini) compresi registro, diario e attività di ricerca, quindi 125 ore di media al mese.  Se il ricercatore è coinvolto in almeno un progetto di ricerca che prevede come monte ore 1.720 (ad esempio i progetti europei) allora il Timesheet integrato deve raggiungere annualmente 1.720 ore, quindi 143 ore di media al mese.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U-WEB Integrated Timesheet.pptx</dc:title>
  <dc:creator>Alessia De Biasio</dc:creator>
  <cp:lastModifiedBy>Lorella Baron</cp:lastModifiedBy>
  <cp:revision>34</cp:revision>
  <dcterms:created xsi:type="dcterms:W3CDTF">2024-11-04T12:44:08Z</dcterms:created>
  <dcterms:modified xsi:type="dcterms:W3CDTF">2024-11-18T09:53:04Z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2024-02-28T00:00:00Z</vt:filetime>
  </property>
  <property fmtid="{D5CDD505-2E9C-101B-9397-08002B2CF9AE}" pid="3" name="LastSaved">
    <vt:filetime>2024-11-04T00:00:00Z</vt:filetime>
  </property>
</Properties>
</file>