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64" r:id="rId6"/>
    <p:sldId id="274" r:id="rId7"/>
    <p:sldId id="270" r:id="rId8"/>
    <p:sldId id="271" r:id="rId9"/>
    <p:sldId id="272" r:id="rId10"/>
    <p:sldId id="280" r:id="rId11"/>
    <p:sldId id="275" r:id="rId12"/>
  </p:sldIdLst>
  <p:sldSz cx="12192000" cy="6858000"/>
  <p:notesSz cx="9926638" cy="6797675"/>
  <p:defaultTextStyle>
    <a:defPPr>
      <a:defRPr lang="it-IT" alt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2E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84" autoAdjust="0"/>
  </p:normalViewPr>
  <p:slideViewPr>
    <p:cSldViewPr snapToGrid="0">
      <p:cViewPr varScale="1">
        <p:scale>
          <a:sx n="106" d="100"/>
          <a:sy n="106" d="100"/>
        </p:scale>
        <p:origin x="756" y="12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1A588-FF46-41A8-867B-E856EB50FF3B}" type="datetimeFigureOut">
              <a:rPr lang="it-IT" smtClean="0"/>
              <a:t>29/01/2025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439C7-EAA4-4B36-8585-641C76E009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2467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12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0821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941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3841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5819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354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C439C7-EAA4-4B36-8585-641C76E0097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551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CEF48C-3E28-4B17-B6F7-D29FE2C44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A23324-04A2-458C-8199-9185A5186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alt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8CD5F0-8BC4-4F84-A1E8-FF8210E0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549D4C-EA17-460A-85C9-1AA4715B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574BE6-4711-4117-BB4F-53199E02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6278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DC32A0-5D8D-4790-88AB-D7E7820A5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2CDC504-9FE1-4078-8684-232A3645B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3E8B47-13E8-4742-8153-9350A519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C91F60-FCA3-4915-A452-8F4E65698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065C40-E3F0-477F-9ACA-D23E258C7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270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E2119D4-2996-4C0A-9E2F-68DF4B05B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A5A73CD-E6F9-4CD3-87C6-D120895EB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301A32-D4D7-432D-93F4-07361ACA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00A4C4-9E37-4CB8-BB5F-E6AF6E45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709F89-8B71-47CA-BE7E-6B709C1D9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467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963B56-5EA9-43F2-ABD6-D4EDA3F9B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922993-74C6-40F1-922C-468425101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C8D436-6213-4CD0-AE5A-604A475AB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6069A0-C4B7-45EE-8912-3AA7E1E72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E3871DE-C683-49DE-8CBC-AB3149A37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77353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C67CB8-1D88-425B-B895-BB32CF71A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EA6E89-E3E9-407E-A156-6382303A3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9ECE4C-E3A5-4EAE-97E4-C362A386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E236FB-8D64-421A-B053-D7D3BCAC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EF5434-32A7-47C8-B26C-69A8CF4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940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65CDC8-A98E-43F1-8489-4FB3D71B1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A84B9A-E0FA-42D2-8D51-D79E17044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E74C39-6197-40B6-A984-BA59B624D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516AAE-D507-4308-B9BF-E8187BEC1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DBBED93-3DE2-4DEE-8F27-F06298113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2D5B7F-8D37-4506-8639-9AF465293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38403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62F78-F59C-4F56-B5E7-A5DB28A4E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F14DEC9-382D-4DF7-8BF6-7B552DCC4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DF2AD8A-7272-4E9F-AADD-759BA88AD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1DC83AD-CDBC-43E0-AA47-F681052CDA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E225777-5879-4305-8406-13614272C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 numCol="1"/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C292D58-0856-4633-A7D1-3C1ED937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E2AE0FA-9FF0-4986-88A4-3402848B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DBA8FEB-9EA0-4088-8195-235D3256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981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1BB1C-C776-4A00-80C4-D339EDDFD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72584F9-32FC-4719-9ADA-FC7A4C7C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5636794-0EE3-490D-A1CF-1934C1EE1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CC664BA-960F-4A39-81D2-3B926CCD3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269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B1D51AE-7063-4871-9411-18D0E202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98FC4FE-0EDE-4C70-916F-D070F990B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7FA6B0B-807F-4EE8-B0BD-9A42C7F57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7906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0DE71F-53C0-4546-A8A5-C92EAE85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074CA4-F05E-48F0-942B-4C5FA0955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AC1D6A-6D74-4F99-A193-4EDB2F22A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CB145EE-E352-4A1D-8C2D-6556F01F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038039-7287-4A7F-B21D-7FA07C145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9C59C3-99EB-4915-9E4F-C67FE391F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4328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BF560C-8D78-47FB-893F-E3AE511D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E032722-E009-4B08-8617-BD9E6F3925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alt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F172753-CB7D-4AE7-A195-83BC8996D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alt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C0D30E-FE2F-47FB-BD94-6FFDB3F53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5B5666-CE18-4176-A74A-28C7D1353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97A482-F33B-40D6-926D-AC5E143AF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0564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737551E-7BB4-4FFE-BF3D-417D6493C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EAC84FD-6D0F-4855-BDEF-966B9D4E2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BDB74B-FD2A-4A77-85EB-8CB75FE1A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E29F4-44A3-447E-B142-EB604AE1D8C8}" type="datetimeFigureOut">
              <a:rPr lang="it-IT" altLang="it-IT" smtClean="0"/>
              <a:t>29/01/2025</a:t>
            </a:fld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6D8341-78A8-4F4A-B71E-1B5E507AD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17CB6A-DB30-42B0-981B-5F41C9EEF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95DEC-10C6-444B-82D2-C64414C77B15}" type="slidenum">
              <a:rPr lang="it-IT" altLang="it-IT" smtClean="0"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29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 alt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s://www.pgcasa.it/preventivi/amministrazione-immobiliare?searchcap=1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olle.dmed@uniud.it" TargetMode="External"/><Relationship Id="rId5" Type="http://schemas.openxmlformats.org/officeDocument/2006/relationships/hyperlink" Target="mailto:ordini.dmed@uniud.it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niud.it/it/ateneo-uniud/ateneo-uniud-organizzazione/amministrazione/abil/abil-dags-area-riservata/fornitori/fornitori-attestati/copy_of_fornitori-attestat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olle.dmed@uniud.it" TargetMode="External"/><Relationship Id="rId5" Type="http://schemas.openxmlformats.org/officeDocument/2006/relationships/hyperlink" Target="mailto:ordini.dmed@uniud.it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C4F8BD-9709-48B3-9ADC-FDA0023DA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3049" y="1337246"/>
            <a:ext cx="9144000" cy="2387600"/>
          </a:xfrm>
        </p:spPr>
        <p:txBody>
          <a:bodyPr numCol="1">
            <a:normAutofit/>
          </a:bodyPr>
          <a:lstStyle/>
          <a:p>
            <a:r>
              <a:rPr lang="it-IT" altLang="it-IT" sz="4000" b="1" dirty="0"/>
              <a:t>PROCEDURA DI ACQUISTO </a:t>
            </a:r>
            <a:br>
              <a:rPr lang="it-IT" altLang="it-IT" sz="4000" b="1" dirty="0"/>
            </a:br>
            <a:r>
              <a:rPr lang="it-IT" altLang="it-IT" sz="4000" b="1" dirty="0"/>
              <a:t>BENI E SERVIZI DMED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01709C7-EE62-4C11-A5B8-E4E0B3524C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" y="18000"/>
            <a:ext cx="12204000" cy="159875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DCF233-C8F1-4D22-9013-DD3FEC2D220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E94C5D24-4E1E-41A2-AB7C-C776FF795036}"/>
              </a:ext>
            </a:extLst>
          </p:cNvPr>
          <p:cNvSpPr txBox="1"/>
          <p:nvPr/>
        </p:nvSpPr>
        <p:spPr>
          <a:xfrm>
            <a:off x="1783977" y="4610321"/>
            <a:ext cx="8408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u="sng" dirty="0"/>
              <a:t>Acquisti inferiori ai 40.000 € </a:t>
            </a:r>
          </a:p>
        </p:txBody>
      </p:sp>
      <p:pic>
        <p:nvPicPr>
          <p:cNvPr id="1027" name="Picture 3" descr="casa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8377238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5766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86753F-34E7-40A7-87F2-8A6AC582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68" y="1029076"/>
            <a:ext cx="11516008" cy="550334"/>
          </a:xfrm>
        </p:spPr>
        <p:txBody>
          <a:bodyPr numCol="1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it-IT" b="1" dirty="0">
                <a:latin typeface="+mn-lt"/>
              </a:rPr>
              <a:t>FASE OPERATIVA</a:t>
            </a:r>
            <a:br>
              <a:rPr lang="it-IT" b="1" dirty="0"/>
            </a:br>
            <a:endParaRPr lang="it-IT" altLang="it-IT" b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57253D-B763-4F8E-96D1-4DFED9D921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FD7C17A-CE7F-4D2E-A6C5-EAF10BC0D08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21DA28CA-267A-BC88-AE2C-6C046D181C2C}"/>
              </a:ext>
            </a:extLst>
          </p:cNvPr>
          <p:cNvSpPr txBox="1"/>
          <p:nvPr/>
        </p:nvSpPr>
        <p:spPr>
          <a:xfrm>
            <a:off x="87458" y="1993978"/>
            <a:ext cx="116764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</a:t>
            </a: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UFFICIO ACQUISTI </a:t>
            </a:r>
            <a:r>
              <a:rPr lang="it-IT" dirty="0"/>
              <a:t>procede al controllo della documentazione fornita dal docente, elabora l’ordine e: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/>
              <a:t>lo invia al fornitore </a:t>
            </a:r>
            <a:r>
              <a:rPr lang="it-IT" u="sng" dirty="0"/>
              <a:t>tramite mail, riportando tutte le informazioni relative all’ordine (</a:t>
            </a:r>
            <a:r>
              <a:rPr lang="it-IT" u="sng" dirty="0" err="1"/>
              <a:t>numero,cig,cup</a:t>
            </a:r>
            <a:r>
              <a:rPr lang="it-IT" u="sng" dirty="0"/>
              <a:t> e referente della consegna) mettendo in cc il docente/referente della consegna e l’eventuale punto di consegna es. Portineria Kolbe.</a:t>
            </a:r>
          </a:p>
          <a:p>
            <a:pPr algn="just"/>
            <a:endParaRPr lang="it-IT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it-IT" b="1" dirty="0"/>
              <a:t>nel caso in cui l’inoltro dell’ordine preveda la modalità a carrello</a:t>
            </a:r>
            <a:r>
              <a:rPr lang="it-IT" dirty="0"/>
              <a:t>, verrà </a:t>
            </a:r>
            <a:r>
              <a:rPr lang="it-IT" b="1" dirty="0"/>
              <a:t>inviata una mail </a:t>
            </a:r>
            <a:r>
              <a:rPr lang="it-IT" b="1" dirty="0">
                <a:solidFill>
                  <a:srgbClr val="FF0000"/>
                </a:solidFill>
              </a:rPr>
              <a:t>al docente </a:t>
            </a:r>
            <a:r>
              <a:rPr lang="it-IT" dirty="0"/>
              <a:t>con le informazioni che dovrà inserire a portale per la sua validazione: </a:t>
            </a:r>
            <a:r>
              <a:rPr lang="it-IT" b="1" dirty="0"/>
              <a:t>NUMERO ORDINE, CIG,CUP. </a:t>
            </a:r>
          </a:p>
          <a:p>
            <a:pPr algn="just"/>
            <a:endParaRPr lang="it-IT" b="1" dirty="0"/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it-IT" dirty="0"/>
              <a:t>una volta inserite e confermate le informazioni, verrà inviata una mail automatica dal sistema all’ Ufficio Acquisti per il controllo e la validazione finale del carrello. Non appena l’Ufficio procederà in tal senso, il docente riceverà una mail automatica di conferma d’ordine dal sistema stesso.</a:t>
            </a:r>
          </a:p>
        </p:txBody>
      </p:sp>
    </p:spTree>
    <p:extLst>
      <p:ext uri="{BB962C8B-B14F-4D97-AF65-F5344CB8AC3E}">
        <p14:creationId xmlns:p14="http://schemas.microsoft.com/office/powerpoint/2010/main" val="303521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B56750-3214-4B2B-85B4-3A0B93351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3232"/>
            <a:ext cx="10515600" cy="5463731"/>
          </a:xfrm>
        </p:spPr>
        <p:txBody>
          <a:bodyPr/>
          <a:lstStyle/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sz="3600" b="1" dirty="0"/>
              <a:t>GRAZIE PER L’ATTENZIONE!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41A67C1-7A1B-4CA1-9675-B6F50485E92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C5B5CE95-582C-4F05-B518-4642801015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75"/>
          <a:stretch/>
        </p:blipFill>
        <p:spPr>
          <a:xfrm>
            <a:off x="5178862" y="3502403"/>
            <a:ext cx="1834275" cy="2105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52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3468F9-52C0-4DF5-A241-9A98419D6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635" y="479625"/>
            <a:ext cx="10515600" cy="1555616"/>
          </a:xfrm>
        </p:spPr>
        <p:txBody>
          <a:bodyPr numCol="1">
            <a:normAutofit/>
          </a:bodyPr>
          <a:lstStyle/>
          <a:p>
            <a:pPr algn="ctr"/>
            <a:r>
              <a:rPr lang="it-IT" sz="40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ACQUISTI FUORI ACCORDO QUADRO</a:t>
            </a:r>
            <a:br>
              <a:rPr lang="it-IT" sz="40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0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FASI:</a:t>
            </a:r>
            <a:endParaRPr sz="40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01CBAF-412E-45D8-A8B8-F445CDC20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929" y="1919449"/>
            <a:ext cx="10515600" cy="3765740"/>
          </a:xfrm>
        </p:spPr>
        <p:txBody>
          <a:bodyPr numCol="1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it-IT" altLang="it-IT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sz="2000" b="1" i="1" dirty="0"/>
              <a:t>FASE PRELIMINARE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sz="2000" b="1" i="1" dirty="0"/>
              <a:t>FASE OPERATIVA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7E7604A-ABC8-4663-9332-6D2A781EFA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020F84B-95EE-4E1F-A459-EBEB50C97B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3B0101-5E13-4E11-9702-AB25AE5F9B7E}"/>
              </a:ext>
            </a:extLst>
          </p:cNvPr>
          <p:cNvSpPr txBox="1"/>
          <p:nvPr/>
        </p:nvSpPr>
        <p:spPr>
          <a:xfrm>
            <a:off x="3823447" y="2320448"/>
            <a:ext cx="368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SOGGETTI COINVOLTI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83F912C-3A08-4A2F-85D5-A27FA4679B29}"/>
              </a:ext>
            </a:extLst>
          </p:cNvPr>
          <p:cNvSpPr txBox="1"/>
          <p:nvPr/>
        </p:nvSpPr>
        <p:spPr>
          <a:xfrm>
            <a:off x="3585882" y="4292971"/>
            <a:ext cx="368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SOGGETTI COINVOLTI</a:t>
            </a:r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08C4BAA1-E418-499E-A8AC-545688D201DA}"/>
              </a:ext>
            </a:extLst>
          </p:cNvPr>
          <p:cNvSpPr/>
          <p:nvPr/>
        </p:nvSpPr>
        <p:spPr>
          <a:xfrm>
            <a:off x="3290047" y="2361378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E38D44DC-7346-4057-949A-4EC6DC28C4BC}"/>
              </a:ext>
            </a:extLst>
          </p:cNvPr>
          <p:cNvSpPr/>
          <p:nvPr/>
        </p:nvSpPr>
        <p:spPr>
          <a:xfrm>
            <a:off x="3052482" y="4350353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ABCF865E-065F-4D60-98EB-A4768B4BBA27}"/>
              </a:ext>
            </a:extLst>
          </p:cNvPr>
          <p:cNvSpPr/>
          <p:nvPr/>
        </p:nvSpPr>
        <p:spPr>
          <a:xfrm>
            <a:off x="6037729" y="2377829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52366ADC-3BB6-4020-84E0-FD2F5EDB3FAA}"/>
              </a:ext>
            </a:extLst>
          </p:cNvPr>
          <p:cNvSpPr/>
          <p:nvPr/>
        </p:nvSpPr>
        <p:spPr>
          <a:xfrm>
            <a:off x="5858435" y="4343871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F5EF8A0-8A76-4E33-A9CA-2EE629BD91CA}"/>
              </a:ext>
            </a:extLst>
          </p:cNvPr>
          <p:cNvSpPr txBox="1"/>
          <p:nvPr/>
        </p:nvSpPr>
        <p:spPr>
          <a:xfrm>
            <a:off x="6599113" y="2181947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DOCENTE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FORNITORE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68AF5DC-711E-41EC-BA9C-A2274EDDD987}"/>
              </a:ext>
            </a:extLst>
          </p:cNvPr>
          <p:cNvSpPr txBox="1"/>
          <p:nvPr/>
        </p:nvSpPr>
        <p:spPr>
          <a:xfrm>
            <a:off x="6512859" y="4015972"/>
            <a:ext cx="2200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DOCENTE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UFFICIO ACQUISTI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FORNITORE</a:t>
            </a:r>
          </a:p>
        </p:txBody>
      </p:sp>
    </p:spTree>
    <p:extLst>
      <p:ext uri="{BB962C8B-B14F-4D97-AF65-F5344CB8AC3E}">
        <p14:creationId xmlns:p14="http://schemas.microsoft.com/office/powerpoint/2010/main" val="201567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516306A6-5A10-4872-89CF-14236103BBC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613B8D97-6373-4E82-9EC9-4D4F8DA40F4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79513" y="6390000"/>
            <a:ext cx="12204000" cy="46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3646049-001D-4B74-9980-266714803D11}"/>
              </a:ext>
            </a:extLst>
          </p:cNvPr>
          <p:cNvSpPr txBox="1"/>
          <p:nvPr/>
        </p:nvSpPr>
        <p:spPr>
          <a:xfrm>
            <a:off x="275332" y="1550190"/>
            <a:ext cx="11496479" cy="4050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/>
              <a:t>Il</a:t>
            </a:r>
            <a:r>
              <a:rPr lang="it-IT" sz="1800" b="1" dirty="0"/>
              <a:t> </a:t>
            </a:r>
            <a:r>
              <a:rPr lang="it-IT" sz="1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</a:t>
            </a:r>
            <a:r>
              <a:rPr lang="it-IT" sz="1800" dirty="0"/>
              <a:t> </a:t>
            </a:r>
            <a:r>
              <a:rPr lang="it-IT" sz="1800" b="1" dirty="0"/>
              <a:t>invia al fornitore una mail con la richiesta di preventivo</a:t>
            </a:r>
            <a:r>
              <a:rPr lang="it-IT" sz="1800" dirty="0"/>
              <a:t>.</a:t>
            </a:r>
          </a:p>
          <a:p>
            <a:r>
              <a:rPr lang="it-IT" dirty="0"/>
              <a:t>Come previsto dal Regolamento sugli Acquisti Uniud, il docente deve richiedere </a:t>
            </a:r>
            <a:r>
              <a:rPr lang="it-IT" sz="1800" dirty="0"/>
              <a:t>due preventivi per acquisti &lt; 20.000€ o almeno tre per acquisti &gt;= 20.000€ salvo il caso di unicità del fornitore per il quale è ammissibile anche un solo preventivo.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Il</a:t>
            </a:r>
            <a:r>
              <a:rPr lang="it-IT" b="1" dirty="0"/>
              <a:t> </a:t>
            </a: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FORNITORE</a:t>
            </a:r>
            <a:r>
              <a:rPr lang="it-IT" b="1" dirty="0"/>
              <a:t> </a:t>
            </a:r>
            <a:r>
              <a:rPr lang="it-IT" dirty="0"/>
              <a:t>deve inviare poi al docente: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/>
              <a:t>il preventivo intestato al Dipartimento o all’Università </a:t>
            </a:r>
            <a:r>
              <a:rPr lang="it-IT" b="1" dirty="0">
                <a:solidFill>
                  <a:srgbClr val="FF0000"/>
                </a:solidFill>
              </a:rPr>
              <a:t>MAI alla persona fisica!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/>
              <a:t>l’eventuale dichiarazione di unicità </a:t>
            </a:r>
          </a:p>
          <a:p>
            <a:pPr>
              <a:lnSpc>
                <a:spcPct val="150000"/>
              </a:lnSpc>
            </a:pPr>
            <a:endParaRPr lang="it-IT" sz="1600" b="1" dirty="0">
              <a:solidFill>
                <a:srgbClr val="F22ECD"/>
              </a:solidFill>
            </a:endParaRPr>
          </a:p>
          <a:p>
            <a:pPr>
              <a:lnSpc>
                <a:spcPct val="150000"/>
              </a:lnSpc>
            </a:pPr>
            <a:r>
              <a:rPr lang="it-IT" b="1" i="1" dirty="0">
                <a:solidFill>
                  <a:srgbClr val="FF0000"/>
                </a:solidFill>
              </a:rPr>
              <a:t>Ricordiamo di controllare </a:t>
            </a:r>
            <a:r>
              <a:rPr lang="it-IT" b="1" i="1" u="sng" dirty="0">
                <a:solidFill>
                  <a:srgbClr val="FF0000"/>
                </a:solidFill>
              </a:rPr>
              <a:t>SEMPRE</a:t>
            </a:r>
            <a:r>
              <a:rPr lang="it-IT" b="1" i="1" dirty="0">
                <a:solidFill>
                  <a:srgbClr val="FF0000"/>
                </a:solidFill>
              </a:rPr>
              <a:t> la data di scadenza e l’intestazione del preventivo prima della sua trasmissione all’Ufficio Ordini!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2CB3FD06-292F-4F6C-8CDD-BA2B6392B1E6}"/>
              </a:ext>
            </a:extLst>
          </p:cNvPr>
          <p:cNvSpPr txBox="1">
            <a:spLocks/>
          </p:cNvSpPr>
          <p:nvPr/>
        </p:nvSpPr>
        <p:spPr>
          <a:xfrm>
            <a:off x="170080" y="479625"/>
            <a:ext cx="11516008" cy="858564"/>
          </a:xfrm>
          <a:prstGeom prst="rect">
            <a:avLst/>
          </a:prstGeom>
        </p:spPr>
        <p:txBody>
          <a:bodyPr numCol="1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latin typeface="+mn-lt"/>
              </a:rPr>
              <a:t>FASE PRELIMINARE</a:t>
            </a:r>
            <a:endParaRPr lang="it-IT" altLang="it-IT" b="1" dirty="0"/>
          </a:p>
        </p:txBody>
      </p:sp>
    </p:spTree>
    <p:extLst>
      <p:ext uri="{BB962C8B-B14F-4D97-AF65-F5344CB8AC3E}">
        <p14:creationId xmlns:p14="http://schemas.microsoft.com/office/powerpoint/2010/main" val="308231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86753F-34E7-40A7-87F2-8A6AC582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80" y="479625"/>
            <a:ext cx="11516008" cy="858564"/>
          </a:xfrm>
        </p:spPr>
        <p:txBody>
          <a:bodyPr numCol="1">
            <a:normAutofit/>
          </a:bodyPr>
          <a:lstStyle/>
          <a:p>
            <a:pPr algn="ctr"/>
            <a:r>
              <a:rPr lang="it-IT" b="1" dirty="0">
                <a:latin typeface="+mn-lt"/>
              </a:rPr>
              <a:t>FASE OPERATIVA</a:t>
            </a:r>
            <a:endParaRPr lang="it-IT" altLang="it-IT" b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57253D-B763-4F8E-96D1-4DFED9D921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FD7C17A-CE7F-4D2E-A6C5-EAF10BC0D08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65E3FD4-E7A7-403E-93F5-61D5641C606E}"/>
              </a:ext>
            </a:extLst>
          </p:cNvPr>
          <p:cNvSpPr txBox="1"/>
          <p:nvPr/>
        </p:nvSpPr>
        <p:spPr>
          <a:xfrm>
            <a:off x="487804" y="1338189"/>
            <a:ext cx="10496416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600" dirty="0"/>
              <a:t>Il</a:t>
            </a:r>
            <a:r>
              <a:rPr lang="it-IT" sz="1600" b="1" dirty="0"/>
              <a:t> </a:t>
            </a:r>
            <a:r>
              <a:rPr lang="it-IT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DOCENTE,</a:t>
            </a:r>
            <a:r>
              <a:rPr lang="it-IT" sz="1600" b="1" dirty="0"/>
              <a:t> </a:t>
            </a:r>
            <a:r>
              <a:rPr lang="it-IT" sz="1600" dirty="0"/>
              <a:t>ricevuta la documentazione dal fornitore, </a:t>
            </a:r>
            <a:r>
              <a:rPr lang="it-IT" sz="1600" b="1" u="sng" dirty="0"/>
              <a:t>provvede al caricamento su Ubuy </a:t>
            </a:r>
            <a:r>
              <a:rPr lang="it-IT" sz="1600" dirty="0"/>
              <a:t>o nel caso non sia un utente abilitato, all’inoltro via mail a </a:t>
            </a:r>
            <a:r>
              <a:rPr lang="it-IT" sz="1600" dirty="0">
                <a:hlinkClick r:id="rId5"/>
              </a:rPr>
              <a:t>ordini.dmed@uniud.it</a:t>
            </a:r>
            <a:r>
              <a:rPr lang="it-IT" sz="1600" dirty="0"/>
              <a:t>:</a:t>
            </a:r>
            <a:r>
              <a:rPr lang="it-IT" sz="1600" b="1" dirty="0"/>
              <a:t> 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600" b="1" dirty="0"/>
              <a:t>di almeno due preventivi per acquisti &lt; 20.000€ o almeno tre preventivi per acquisti &gt;= 20.000€ </a:t>
            </a:r>
            <a:r>
              <a:rPr lang="it-IT" sz="1600" b="1" dirty="0">
                <a:solidFill>
                  <a:srgbClr val="FF0000"/>
                </a:solidFill>
              </a:rPr>
              <a:t>salvo i casi di unicità del fornitore per i quali è ammissibile la presentazione di un unico preventivo</a:t>
            </a:r>
            <a:r>
              <a:rPr lang="it-IT" sz="1600" b="1" dirty="0"/>
              <a:t>;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1600" b="1" dirty="0"/>
              <a:t>del modulo di richiesta di acquisto previsto per tipologia merceologica: </a:t>
            </a:r>
          </a:p>
          <a:p>
            <a:pPr marL="3943350" lvl="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1" dirty="0">
                <a:solidFill>
                  <a:srgbClr val="FF0000"/>
                </a:solidFill>
              </a:rPr>
              <a:t>MODULO 1</a:t>
            </a:r>
            <a:r>
              <a:rPr lang="it-IT" sz="1600" b="1" dirty="0"/>
              <a:t> </a:t>
            </a:r>
            <a:r>
              <a:rPr lang="it-IT" sz="1600" b="1" i="1" dirty="0">
                <a:solidFill>
                  <a:srgbClr val="FF0000"/>
                </a:solidFill>
              </a:rPr>
              <a:t>– Nuovo modulo di richiesta di acquisto utilizzabile per i beni consumabili e i servizi acquistabili fuori Accordo Quadro </a:t>
            </a:r>
          </a:p>
          <a:p>
            <a:pPr marL="3943350" lvl="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1" dirty="0">
                <a:solidFill>
                  <a:srgbClr val="FF0000"/>
                </a:solidFill>
              </a:rPr>
              <a:t>MODULO 2 </a:t>
            </a:r>
            <a:r>
              <a:rPr lang="it-IT" sz="1600" b="1" dirty="0"/>
              <a:t>– Materiale inventariabile ed eventuali manutenzioni</a:t>
            </a:r>
          </a:p>
          <a:p>
            <a:pPr marL="3943350" lvl="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600" b="1" dirty="0">
                <a:solidFill>
                  <a:srgbClr val="FF0000"/>
                </a:solidFill>
              </a:rPr>
              <a:t>MODULO 3 </a:t>
            </a:r>
            <a:r>
              <a:rPr lang="it-IT" sz="1600" b="1" dirty="0"/>
              <a:t>– Ordini esteri per beni e servizi.</a:t>
            </a:r>
          </a:p>
          <a:p>
            <a:r>
              <a:rPr lang="it-IT" b="1" u="sng" dirty="0"/>
              <a:t>provvede poi:</a:t>
            </a:r>
          </a:p>
          <a:p>
            <a:endParaRPr lang="it-I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highlight>
                  <a:srgbClr val="FFFF00"/>
                </a:highlight>
              </a:rPr>
              <a:t>all’invio  della copia del documento di trasporto della merce ricevuta alla mail: </a:t>
            </a:r>
            <a:r>
              <a:rPr lang="it-IT" sz="1600" b="1" dirty="0">
                <a:highlight>
                  <a:srgbClr val="FFFF00"/>
                </a:highlight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bolle.dmed@uniud.it</a:t>
            </a:r>
            <a:r>
              <a:rPr lang="it-IT" sz="1600" b="1" dirty="0">
                <a:highlight>
                  <a:srgbClr val="FFFF00"/>
                </a:highlight>
              </a:rPr>
              <a:t>  e alla trasmissione fisica all’Ufficio Acquisti quando possibile.</a:t>
            </a:r>
          </a:p>
          <a:p>
            <a:endParaRPr lang="it-IT" sz="1600" u="sng" dirty="0">
              <a:solidFill>
                <a:srgbClr val="0070C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8567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magine 16">
            <a:extLst>
              <a:ext uri="{FF2B5EF4-FFF2-40B4-BE49-F238E27FC236}">
                <a16:creationId xmlns:a16="http://schemas.microsoft.com/office/drawing/2014/main" id="{8AE4B830-C94F-4C42-A9E3-89C8183244A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18" name="Immagine 17">
            <a:extLst>
              <a:ext uri="{FF2B5EF4-FFF2-40B4-BE49-F238E27FC236}">
                <a16:creationId xmlns:a16="http://schemas.microsoft.com/office/drawing/2014/main" id="{1EF94090-2E2B-406D-85B3-E23B0868B68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56D6024E-8FA3-4699-ADE8-9DB63AB0B4F7}"/>
              </a:ext>
            </a:extLst>
          </p:cNvPr>
          <p:cNvSpPr txBox="1"/>
          <p:nvPr/>
        </p:nvSpPr>
        <p:spPr>
          <a:xfrm>
            <a:off x="165847" y="1099422"/>
            <a:ext cx="11860305" cy="4096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L’UFFICIO ACQUISTI</a:t>
            </a:r>
            <a:r>
              <a:rPr lang="it-IT" b="1" dirty="0"/>
              <a:t>:</a:t>
            </a:r>
          </a:p>
          <a:p>
            <a:pPr>
              <a:lnSpc>
                <a:spcPct val="150000"/>
              </a:lnSpc>
            </a:pPr>
            <a:endParaRPr lang="it-IT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u="sng" dirty="0"/>
              <a:t>controlla</a:t>
            </a:r>
            <a:r>
              <a:rPr lang="it-IT" dirty="0"/>
              <a:t> tutto il materiale ricevuto dal docente;</a:t>
            </a:r>
            <a:endParaRPr lang="it-IT" sz="14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u="sng" dirty="0"/>
              <a:t>acquisisce</a:t>
            </a:r>
            <a:r>
              <a:rPr lang="it-IT" dirty="0"/>
              <a:t> il </a:t>
            </a:r>
            <a:r>
              <a:rPr lang="it-IT" b="1" u="sng" dirty="0"/>
              <a:t>CIG</a:t>
            </a:r>
            <a:r>
              <a:rPr lang="it-IT" b="1" dirty="0"/>
              <a:t> </a:t>
            </a:r>
            <a:r>
              <a:rPr lang="it-IT" dirty="0"/>
              <a:t>e tutta la documentazione obbligatoria prevista dal Codice degli Appalti </a:t>
            </a:r>
            <a:r>
              <a:rPr lang="it-IT" b="1" dirty="0"/>
              <a:t>(</a:t>
            </a:r>
            <a:r>
              <a:rPr lang="it-IT" b="1" dirty="0" err="1"/>
              <a:t>Dol</a:t>
            </a:r>
            <a:r>
              <a:rPr lang="it-IT" b="1" dirty="0"/>
              <a:t>, </a:t>
            </a:r>
            <a:r>
              <a:rPr lang="it-IT" b="1" dirty="0" err="1"/>
              <a:t>Anac</a:t>
            </a:r>
            <a:r>
              <a:rPr lang="it-IT" b="1" dirty="0"/>
              <a:t>, Autocertificazione art. 94-95);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/>
              <a:t>nel caso di progetto </a:t>
            </a:r>
            <a:r>
              <a:rPr lang="it-IT" b="1" dirty="0" err="1"/>
              <a:t>cupizzato</a:t>
            </a:r>
            <a:r>
              <a:rPr lang="it-IT" b="1" dirty="0"/>
              <a:t> </a:t>
            </a:r>
            <a:r>
              <a:rPr lang="it-IT" u="sng" dirty="0"/>
              <a:t>richiede l’autorizzazione a procedere alla Sezione Ricerca</a:t>
            </a:r>
            <a:r>
              <a:rPr lang="it-IT" dirty="0"/>
              <a:t>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u="sng" dirty="0"/>
              <a:t>compila</a:t>
            </a:r>
            <a:r>
              <a:rPr lang="it-IT" dirty="0"/>
              <a:t> la </a:t>
            </a:r>
            <a:r>
              <a:rPr lang="it-IT" u="sng" dirty="0"/>
              <a:t>Determina, la firma e la protocolla;</a:t>
            </a:r>
            <a:endParaRPr lang="it-IT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u="sng" dirty="0"/>
              <a:t>elabora l’ordine;</a:t>
            </a:r>
            <a:endParaRPr lang="it-IT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u="sng" dirty="0"/>
              <a:t>invia</a:t>
            </a:r>
            <a:r>
              <a:rPr lang="it-IT" dirty="0"/>
              <a:t> </a:t>
            </a:r>
            <a:r>
              <a:rPr lang="it-IT" u="sng" dirty="0"/>
              <a:t>l’ordine</a:t>
            </a:r>
            <a:r>
              <a:rPr lang="it-IT" dirty="0"/>
              <a:t> al fornitore</a:t>
            </a:r>
            <a:r>
              <a:rPr lang="it-IT" u="sng" dirty="0"/>
              <a:t> riportando nella mail tutte le informazioni relative allo stesso (</a:t>
            </a:r>
            <a:r>
              <a:rPr lang="it-IT" dirty="0"/>
              <a:t>numero, </a:t>
            </a:r>
            <a:r>
              <a:rPr lang="it-IT" dirty="0" err="1"/>
              <a:t>cig</a:t>
            </a:r>
            <a:r>
              <a:rPr lang="it-IT" dirty="0"/>
              <a:t> e </a:t>
            </a:r>
            <a:r>
              <a:rPr lang="it-IT" dirty="0" err="1"/>
              <a:t>cup</a:t>
            </a:r>
            <a:r>
              <a:rPr lang="it-IT" dirty="0"/>
              <a:t>) mettendo in cc il docente/referente della consegna e l’eventuale punto di consegna es. Portineria Kolbe.</a:t>
            </a:r>
          </a:p>
        </p:txBody>
      </p:sp>
    </p:spTree>
    <p:extLst>
      <p:ext uri="{BB962C8B-B14F-4D97-AF65-F5344CB8AC3E}">
        <p14:creationId xmlns:p14="http://schemas.microsoft.com/office/powerpoint/2010/main" val="1240194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3468F9-52C0-4DF5-A241-9A98419D6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635" y="296358"/>
            <a:ext cx="10515600" cy="1738883"/>
          </a:xfrm>
        </p:spPr>
        <p:txBody>
          <a:bodyPr numCol="1">
            <a:normAutofit/>
          </a:bodyPr>
          <a:lstStyle/>
          <a:p>
            <a:pPr algn="ctr"/>
            <a:r>
              <a:rPr lang="it-IT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ACQUISTI IN ACCORDO QUADRO</a:t>
            </a:r>
            <a:br>
              <a:rPr lang="it-IT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DUE FASI:</a:t>
            </a:r>
            <a:endParaRPr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01CBAF-412E-45D8-A8B8-F445CDC20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218"/>
            <a:ext cx="10515600" cy="4229069"/>
          </a:xfrm>
        </p:spPr>
        <p:txBody>
          <a:bodyPr numCol="1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it-IT" altLang="it-IT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sz="2000" b="1" i="1" dirty="0"/>
              <a:t>FASE PRELIMINARE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 marL="0" indent="0">
              <a:buNone/>
            </a:pPr>
            <a:endParaRPr lang="it-IT" altLang="it-IT" sz="20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altLang="it-IT" sz="2000" b="1" i="1" dirty="0"/>
              <a:t>FASE OPERATIVA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7E7604A-ABC8-4663-9332-6D2A781EFA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020F84B-95EE-4E1F-A459-EBEB50C97B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3E3B0101-5E13-4E11-9702-AB25AE5F9B7E}"/>
              </a:ext>
            </a:extLst>
          </p:cNvPr>
          <p:cNvSpPr txBox="1"/>
          <p:nvPr/>
        </p:nvSpPr>
        <p:spPr>
          <a:xfrm>
            <a:off x="3823447" y="2320448"/>
            <a:ext cx="368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SOGGETTI COINVOLTI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83F912C-3A08-4A2F-85D5-A27FA4679B29}"/>
              </a:ext>
            </a:extLst>
          </p:cNvPr>
          <p:cNvSpPr txBox="1"/>
          <p:nvPr/>
        </p:nvSpPr>
        <p:spPr>
          <a:xfrm>
            <a:off x="3585882" y="4292971"/>
            <a:ext cx="368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SOGGETTI COINVOLTI</a:t>
            </a:r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08C4BAA1-E418-499E-A8AC-545688D201DA}"/>
              </a:ext>
            </a:extLst>
          </p:cNvPr>
          <p:cNvSpPr/>
          <p:nvPr/>
        </p:nvSpPr>
        <p:spPr>
          <a:xfrm>
            <a:off x="3290047" y="2361378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E38D44DC-7346-4057-949A-4EC6DC28C4BC}"/>
              </a:ext>
            </a:extLst>
          </p:cNvPr>
          <p:cNvSpPr/>
          <p:nvPr/>
        </p:nvSpPr>
        <p:spPr>
          <a:xfrm>
            <a:off x="3052482" y="4350353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ABCF865E-065F-4D60-98EB-A4768B4BBA27}"/>
              </a:ext>
            </a:extLst>
          </p:cNvPr>
          <p:cNvSpPr/>
          <p:nvPr/>
        </p:nvSpPr>
        <p:spPr>
          <a:xfrm>
            <a:off x="6037729" y="2377829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52366ADC-3BB6-4020-84E0-FD2F5EDB3FAA}"/>
              </a:ext>
            </a:extLst>
          </p:cNvPr>
          <p:cNvSpPr/>
          <p:nvPr/>
        </p:nvSpPr>
        <p:spPr>
          <a:xfrm>
            <a:off x="5858435" y="4343871"/>
            <a:ext cx="475130" cy="25456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F5EF8A0-8A76-4E33-A9CA-2EE629BD91CA}"/>
              </a:ext>
            </a:extLst>
          </p:cNvPr>
          <p:cNvSpPr txBox="1"/>
          <p:nvPr/>
        </p:nvSpPr>
        <p:spPr>
          <a:xfrm>
            <a:off x="6582335" y="2244953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DOCENTE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FORNITORE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68AF5DC-711E-41EC-BA9C-A2274EDDD987}"/>
              </a:ext>
            </a:extLst>
          </p:cNvPr>
          <p:cNvSpPr txBox="1"/>
          <p:nvPr/>
        </p:nvSpPr>
        <p:spPr>
          <a:xfrm>
            <a:off x="6512858" y="4245396"/>
            <a:ext cx="2200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DOCENTE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UFFICIO ACQUISTI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FORNITORE</a:t>
            </a:r>
          </a:p>
        </p:txBody>
      </p:sp>
    </p:spTree>
    <p:extLst>
      <p:ext uri="{BB962C8B-B14F-4D97-AF65-F5344CB8AC3E}">
        <p14:creationId xmlns:p14="http://schemas.microsoft.com/office/powerpoint/2010/main" val="2294428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3468F9-52C0-4DF5-A241-9A98419D6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635" y="511729"/>
            <a:ext cx="10515600" cy="987912"/>
          </a:xfrm>
        </p:spPr>
        <p:txBody>
          <a:bodyPr numCol="1">
            <a:normAutofit/>
          </a:bodyPr>
          <a:lstStyle/>
          <a:p>
            <a:pPr algn="ctr"/>
            <a:r>
              <a:rPr lang="it-IT" sz="4000" b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INFORMAZIONI SUI FORNITORI ATTESTATI</a:t>
            </a:r>
            <a:endParaRPr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7E7604A-ABC8-4663-9332-6D2A781EFA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020F84B-95EE-4E1F-A459-EBEB50C97B4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0" y="6344631"/>
            <a:ext cx="12204000" cy="468000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9FEC858-1E11-43FB-8DCB-645702C4819F}"/>
              </a:ext>
            </a:extLst>
          </p:cNvPr>
          <p:cNvSpPr txBox="1"/>
          <p:nvPr/>
        </p:nvSpPr>
        <p:spPr>
          <a:xfrm>
            <a:off x="534197" y="2037029"/>
            <a:ext cx="108882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Tutti gli Accordi Quadro di beni e servizi attivi presso l’Ateneo di Udine sono consultabili al seguente link: </a:t>
            </a:r>
            <a:r>
              <a:rPr lang="it-IT" dirty="0">
                <a:hlinkClick r:id="rId4"/>
              </a:rPr>
              <a:t>https://www.uniud.it/it/ateneo-uniud/ateneo-uniud-organizzazione/amministrazione/abil/abil-dags-area-riservata/fornitori/fornitori-attestati/copy_of_fornitori-attestati</a:t>
            </a:r>
            <a:endParaRPr lang="it-IT" dirty="0"/>
          </a:p>
          <a:p>
            <a:endParaRPr lang="it-IT" dirty="0"/>
          </a:p>
          <a:p>
            <a:r>
              <a:rPr lang="it-IT" dirty="0"/>
              <a:t>Alla pagina sopraindicata sono disponibili, oltre ai listini prezzi in vigore, anche l’indicazione dei fornitori con i relativi CIG per singolo Accordo e l’informazione relativa alla scadenza di ognuno di questi.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endParaRPr lang="it-IT" b="1" dirty="0">
              <a:solidFill>
                <a:srgbClr val="FF0000"/>
              </a:solidFill>
            </a:endParaRPr>
          </a:p>
          <a:p>
            <a:r>
              <a:rPr lang="it-IT" b="1" i="1" dirty="0">
                <a:solidFill>
                  <a:srgbClr val="FF0000"/>
                </a:solidFill>
                <a:highlight>
                  <a:srgbClr val="FFFF00"/>
                </a:highlight>
              </a:rPr>
              <a:t>Si prega di tenere sempre monitorato il sito per eventuali aggiornamenti che saranno comunque comunicati tempestivamente dall’Ufficio Acquisti.</a:t>
            </a:r>
          </a:p>
        </p:txBody>
      </p:sp>
    </p:spTree>
    <p:extLst>
      <p:ext uri="{BB962C8B-B14F-4D97-AF65-F5344CB8AC3E}">
        <p14:creationId xmlns:p14="http://schemas.microsoft.com/office/powerpoint/2010/main" val="96266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9CB8A243-8A30-4EA6-8250-98291725A64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90B870D3-7594-47C0-9D1A-FD903C19D69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203EA182-9926-429D-BD43-AFF28CB360CC}"/>
              </a:ext>
            </a:extLst>
          </p:cNvPr>
          <p:cNvSpPr txBox="1"/>
          <p:nvPr/>
        </p:nvSpPr>
        <p:spPr>
          <a:xfrm>
            <a:off x="289913" y="340662"/>
            <a:ext cx="11170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/>
              <a:t>FASE PRELIMINARE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DE86D0A-97E9-4A88-98B0-BD486B342656}"/>
              </a:ext>
            </a:extLst>
          </p:cNvPr>
          <p:cNvSpPr txBox="1"/>
          <p:nvPr/>
        </p:nvSpPr>
        <p:spPr>
          <a:xfrm>
            <a:off x="199378" y="340662"/>
            <a:ext cx="11702709" cy="7217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b="1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r>
              <a:rPr lang="it-IT" dirty="0"/>
              <a:t>Come da indicazioni DIAF </a:t>
            </a:r>
            <a:r>
              <a:rPr lang="it-IT" b="1" u="sng" dirty="0"/>
              <a:t>tutti i prodotti </a:t>
            </a:r>
            <a:r>
              <a:rPr lang="it-IT" b="1" dirty="0"/>
              <a:t>acquistati da fornitori attestati rientrano nell’ Accordo Quadro di Ateneo </a:t>
            </a:r>
            <a:r>
              <a:rPr lang="it-IT" dirty="0" err="1"/>
              <a:t>purchè</a:t>
            </a:r>
            <a:r>
              <a:rPr lang="it-IT" b="1" dirty="0"/>
              <a:t> </a:t>
            </a:r>
            <a:r>
              <a:rPr lang="it-IT" dirty="0"/>
              <a:t>rispettino la scontistica prevista per singola categoria merceologica. Vi invitiamo a controllare le scontistiche applicate dal fornitore ai prodotti fuori listino presenti nella documentazione di ogni Accordo Quadro per avere certezza che quei prodotti/servizi possano rientrarvici.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Il </a:t>
            </a: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 </a:t>
            </a:r>
            <a:r>
              <a:rPr lang="it-IT" dirty="0"/>
              <a:t>può:</a:t>
            </a:r>
          </a:p>
          <a:p>
            <a:pPr algn="just"/>
            <a:endParaRPr lang="it-IT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it-IT" b="1" dirty="0"/>
              <a:t>predisporre un carrello online </a:t>
            </a:r>
            <a:r>
              <a:rPr lang="it-IT" dirty="0"/>
              <a:t>(se il fornitore prevede questa tipologia di inoltro ordine) </a:t>
            </a:r>
            <a:r>
              <a:rPr lang="it-IT" b="1" dirty="0"/>
              <a:t>per categoria merceologica</a:t>
            </a:r>
            <a:r>
              <a:rPr lang="it-IT" dirty="0"/>
              <a:t> (</a:t>
            </a:r>
            <a:r>
              <a:rPr lang="it-IT" u="sng" dirty="0"/>
              <a:t>importante non mischiare le tipologie di articoli</a:t>
            </a:r>
            <a:r>
              <a:rPr lang="it-IT" dirty="0"/>
              <a:t>!);</a:t>
            </a:r>
          </a:p>
          <a:p>
            <a:pPr lvl="1" algn="just"/>
            <a:endParaRPr lang="it-IT" dirty="0"/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it-IT" b="1" dirty="0"/>
              <a:t>richiedere il preventivo al fornitore che </a:t>
            </a:r>
            <a:r>
              <a:rPr lang="it-IT" b="1" dirty="0">
                <a:solidFill>
                  <a:srgbClr val="FF0000"/>
                </a:solidFill>
              </a:rPr>
              <a:t>dovrà essere intestato al Dipartimento o all’Università mai alla persona fisica. </a:t>
            </a:r>
            <a:endParaRPr lang="it-IT" b="1" dirty="0"/>
          </a:p>
          <a:p>
            <a:pPr lvl="1" algn="just"/>
            <a:endParaRPr lang="it-IT" b="1" dirty="0"/>
          </a:p>
          <a:p>
            <a:r>
              <a:rPr lang="it-IT" dirty="0"/>
              <a:t>Il</a:t>
            </a:r>
            <a:r>
              <a:rPr lang="it-IT" b="1" dirty="0"/>
              <a:t> </a:t>
            </a: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FORNITORE</a:t>
            </a:r>
            <a:r>
              <a:rPr lang="it-IT" b="1" dirty="0"/>
              <a:t> </a:t>
            </a:r>
            <a:r>
              <a:rPr lang="it-IT" dirty="0"/>
              <a:t>invia (eventualmente) al docente il preventivo di spesa.</a:t>
            </a:r>
            <a:endParaRPr lang="it-IT" b="1" dirty="0"/>
          </a:p>
          <a:p>
            <a:pPr lvl="1" algn="just">
              <a:lnSpc>
                <a:spcPct val="150000"/>
              </a:lnSpc>
            </a:pPr>
            <a:endParaRPr lang="it-IT" dirty="0">
              <a:solidFill>
                <a:srgbClr val="FF0000"/>
              </a:solidFill>
            </a:endParaRPr>
          </a:p>
          <a:p>
            <a:pPr algn="just"/>
            <a:endParaRPr lang="it-IT" dirty="0"/>
          </a:p>
          <a:p>
            <a:pPr algn="just"/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290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86753F-34E7-40A7-87F2-8A6AC582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68" y="1035490"/>
            <a:ext cx="11516008" cy="550334"/>
          </a:xfrm>
        </p:spPr>
        <p:txBody>
          <a:bodyPr numCol="1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it-IT" b="1" dirty="0">
                <a:latin typeface="+mn-lt"/>
              </a:rPr>
              <a:t>FASE OPERATIVA</a:t>
            </a:r>
            <a:br>
              <a:rPr lang="it-IT" b="1" dirty="0"/>
            </a:br>
            <a:endParaRPr lang="it-IT" altLang="it-IT" b="1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157253D-B763-4F8E-96D1-4DFED9D921A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" y="47625"/>
            <a:ext cx="12191996" cy="432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BFD7C17A-CE7F-4D2E-A6C5-EAF10BC0D08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98"/>
          <a:stretch/>
        </p:blipFill>
        <p:spPr>
          <a:xfrm>
            <a:off x="2" y="6372000"/>
            <a:ext cx="12204000" cy="46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65E3FD4-E7A7-403E-93F5-61D5641C606E}"/>
              </a:ext>
            </a:extLst>
          </p:cNvPr>
          <p:cNvSpPr txBox="1"/>
          <p:nvPr/>
        </p:nvSpPr>
        <p:spPr>
          <a:xfrm>
            <a:off x="290203" y="1544416"/>
            <a:ext cx="11270937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</a:t>
            </a:r>
            <a:r>
              <a:rPr lang="it-IT" b="1" dirty="0"/>
              <a:t> </a:t>
            </a:r>
            <a:r>
              <a:rPr lang="it-IT" sz="2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DOCENTE,</a:t>
            </a:r>
            <a:r>
              <a:rPr lang="it-IT" b="1" dirty="0"/>
              <a:t> </a:t>
            </a:r>
            <a:r>
              <a:rPr lang="it-IT" sz="1800" dirty="0"/>
              <a:t>ricevuta la documentazione dal fornitore, </a:t>
            </a:r>
            <a:r>
              <a:rPr lang="it-IT" sz="1800" b="1" u="sng" dirty="0"/>
              <a:t>provvede al caricamento su Ubuy </a:t>
            </a:r>
            <a:r>
              <a:rPr lang="it-IT" sz="1800" dirty="0"/>
              <a:t>o nel caso non sia un utente abilitato, all’inoltro via mail a </a:t>
            </a:r>
            <a:r>
              <a:rPr lang="it-IT" sz="1800" dirty="0">
                <a:hlinkClick r:id="rId5"/>
              </a:rPr>
              <a:t>ordini.dmed@uniud.it </a:t>
            </a:r>
            <a:r>
              <a:rPr lang="it-IT" dirty="0"/>
              <a:t>:</a:t>
            </a:r>
            <a:r>
              <a:rPr lang="it-IT" b="1" dirty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/>
              <a:t>di almeno due preventivi (o carrelli online) per acquisti &lt; 20.000€ o di almeno tre preventivi (o carrelli online) per acquisti &gt;= 20.000€ </a:t>
            </a:r>
            <a:r>
              <a:rPr lang="it-IT" b="1" u="sng" dirty="0">
                <a:solidFill>
                  <a:srgbClr val="FF0000"/>
                </a:solidFill>
              </a:rPr>
              <a:t>salvo</a:t>
            </a:r>
            <a:r>
              <a:rPr lang="it-IT" u="sng" dirty="0">
                <a:solidFill>
                  <a:srgbClr val="FF0000"/>
                </a:solidFill>
              </a:rPr>
              <a:t> </a:t>
            </a:r>
            <a:r>
              <a:rPr lang="it-IT" b="1" u="sng" dirty="0">
                <a:solidFill>
                  <a:srgbClr val="FF0000"/>
                </a:solidFill>
              </a:rPr>
              <a:t>il fornitore sia</a:t>
            </a:r>
            <a:r>
              <a:rPr lang="it-IT" b="1" u="sng" dirty="0"/>
              <a:t>: o il </a:t>
            </a:r>
            <a:r>
              <a:rPr lang="it-IT" b="1" u="sng" dirty="0">
                <a:solidFill>
                  <a:srgbClr val="FF0000"/>
                </a:solidFill>
              </a:rPr>
              <a:t>primo dell’Accordo Quadro o unico fornitore</a:t>
            </a:r>
            <a:r>
              <a:rPr lang="it-IT" u="sng" dirty="0"/>
              <a:t>. In questi ultimi casi </a:t>
            </a:r>
            <a:r>
              <a:rPr lang="it-IT" b="1" u="sng" dirty="0">
                <a:solidFill>
                  <a:srgbClr val="FF0000"/>
                </a:solidFill>
              </a:rPr>
              <a:t>è ammissibile la presentazione di un solo preventivo</a:t>
            </a:r>
            <a:r>
              <a:rPr lang="it-IT" b="1" dirty="0"/>
              <a:t>;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b="1" dirty="0"/>
              <a:t>del modulo di richiesta di acquisto previsto per tipologia merceologica: </a:t>
            </a:r>
          </a:p>
          <a:p>
            <a:pPr marL="3943350" lvl="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rgbClr val="FF0000"/>
                </a:solidFill>
              </a:rPr>
              <a:t>MODULO 1</a:t>
            </a:r>
            <a:r>
              <a:rPr lang="it-IT" sz="1800" b="1" dirty="0"/>
              <a:t> – </a:t>
            </a:r>
            <a:r>
              <a:rPr lang="it-IT" sz="1800" b="1" i="1" dirty="0">
                <a:solidFill>
                  <a:srgbClr val="FF0000"/>
                </a:solidFill>
              </a:rPr>
              <a:t>Nuovo modulo di richiesta di acquisto utilizzabile anche per i beni consumabili e i servizi acquistabili in Accordo Quadro</a:t>
            </a:r>
          </a:p>
          <a:p>
            <a:pPr marL="3943350" lvl="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1" dirty="0">
                <a:solidFill>
                  <a:srgbClr val="FF0000"/>
                </a:solidFill>
              </a:rPr>
              <a:t>MODULO 2 </a:t>
            </a:r>
            <a:r>
              <a:rPr lang="it-IT" sz="1800" b="1" dirty="0"/>
              <a:t>– Materiale inventariabile ed eventuali manutenzioni</a:t>
            </a:r>
          </a:p>
          <a:p>
            <a:r>
              <a:rPr lang="it-IT" b="1" u="sng" dirty="0"/>
              <a:t>provvede poi:</a:t>
            </a:r>
          </a:p>
          <a:p>
            <a:endParaRPr lang="it-IT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highlight>
                  <a:srgbClr val="FFFF00"/>
                </a:highlight>
              </a:rPr>
              <a:t>all’invio  della copia del documento di trasporto della merce ricevuta alla mail: </a:t>
            </a:r>
            <a:r>
              <a:rPr lang="it-IT" sz="1600" b="1" dirty="0">
                <a:highlight>
                  <a:srgbClr val="FFFF00"/>
                </a:highlight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bolle.dmed@uniud.it</a:t>
            </a:r>
            <a:r>
              <a:rPr lang="it-IT" sz="1600" b="1" dirty="0">
                <a:highlight>
                  <a:srgbClr val="FFFF00"/>
                </a:highlight>
              </a:rPr>
              <a:t>  e alla trasmissione fisica all’Ufficio Acquisti quando possibile.</a:t>
            </a:r>
          </a:p>
        </p:txBody>
      </p:sp>
    </p:spTree>
    <p:extLst>
      <p:ext uri="{BB962C8B-B14F-4D97-AF65-F5344CB8AC3E}">
        <p14:creationId xmlns:p14="http://schemas.microsoft.com/office/powerpoint/2010/main" val="11953325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</TotalTime>
  <Words>973</Words>
  <Application>Microsoft Office PowerPoint</Application>
  <PresentationFormat>Widescreen</PresentationFormat>
  <Paragraphs>114</Paragraphs>
  <Slides>11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Tema di Office</vt:lpstr>
      <vt:lpstr>PROCEDURA DI ACQUISTO  BENI E SERVIZI DMED</vt:lpstr>
      <vt:lpstr>1. ACQUISTI FUORI ACCORDO QUADRO DUE FASI:</vt:lpstr>
      <vt:lpstr>Presentazione standard di PowerPoint</vt:lpstr>
      <vt:lpstr>FASE OPERATIVA</vt:lpstr>
      <vt:lpstr>Presentazione standard di PowerPoint</vt:lpstr>
      <vt:lpstr>2. ACQUISTI IN ACCORDO QUADRO DUE FASI:</vt:lpstr>
      <vt:lpstr>INFORMAZIONI SUI FORNITORI ATTESTATI</vt:lpstr>
      <vt:lpstr>Presentazione standard di PowerPoint</vt:lpstr>
      <vt:lpstr>FASE OPERATIVA </vt:lpstr>
      <vt:lpstr>FASE OPERATIVA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Regolamento per le spese di rappresentanza, delle spese di organizzazione eventi e altre spese legate ai rapporti con enti esterni per lo svolgimento di attività istituzionali</dc:title>
  <dc:creator>Simonetta Astrid Miotto</dc:creator>
  <cp:lastModifiedBy>Simonetta Astrid Miotto</cp:lastModifiedBy>
  <cp:revision>551</cp:revision>
  <cp:lastPrinted>2024-04-30T08:25:36Z</cp:lastPrinted>
  <dcterms:created xsi:type="dcterms:W3CDTF">2022-02-10T09:23:17Z</dcterms:created>
  <dcterms:modified xsi:type="dcterms:W3CDTF">2025-01-29T11:21:38Z</dcterms:modified>
</cp:coreProperties>
</file>